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4" r:id="rId2"/>
    <p:sldId id="289" r:id="rId3"/>
    <p:sldId id="290" r:id="rId4"/>
    <p:sldId id="291" r:id="rId5"/>
    <p:sldId id="293" r:id="rId6"/>
    <p:sldId id="276" r:id="rId7"/>
    <p:sldId id="278" r:id="rId8"/>
    <p:sldId id="287" r:id="rId9"/>
    <p:sldId id="288" r:id="rId10"/>
    <p:sldId id="284" r:id="rId11"/>
    <p:sldId id="283" r:id="rId12"/>
    <p:sldId id="294"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y" initials="G"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017" autoAdjust="0"/>
  </p:normalViewPr>
  <p:slideViewPr>
    <p:cSldViewPr>
      <p:cViewPr varScale="1">
        <p:scale>
          <a:sx n="47" d="100"/>
          <a:sy n="47" d="100"/>
        </p:scale>
        <p:origin x="-8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90" d="100"/>
          <a:sy n="90" d="100"/>
        </p:scale>
        <p:origin x="-1860"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2D1B7-4667-4B2A-96B5-4D547374824F}" type="doc">
      <dgm:prSet loTypeId="urn:microsoft.com/office/officeart/2005/8/layout/arrow2" loCatId="process" qsTypeId="urn:microsoft.com/office/officeart/2005/8/quickstyle/simple1" qsCatId="simple" csTypeId="urn:microsoft.com/office/officeart/2005/8/colors/accent1_2" csCatId="accent1" phldr="1"/>
      <dgm:spPr/>
    </dgm:pt>
    <dgm:pt modelId="{0B6BD54E-C955-4DCD-B0D6-068ECEA2C399}">
      <dgm:prSet phldrT="[Text]"/>
      <dgm:spPr/>
      <dgm:t>
        <a:bodyPr/>
        <a:lstStyle/>
        <a:p>
          <a:pPr algn="ctr"/>
          <a:endParaRPr lang="en-US" b="1" dirty="0">
            <a:solidFill>
              <a:srgbClr val="C00000"/>
            </a:solidFill>
          </a:endParaRPr>
        </a:p>
      </dgm:t>
    </dgm:pt>
    <dgm:pt modelId="{1A0A1754-26DA-4112-8A6A-5218ED2E71ED}" type="sibTrans" cxnId="{4B983039-3202-4447-9DB0-48ECF3B36AC7}">
      <dgm:prSet/>
      <dgm:spPr/>
      <dgm:t>
        <a:bodyPr/>
        <a:lstStyle/>
        <a:p>
          <a:endParaRPr lang="en-US"/>
        </a:p>
      </dgm:t>
    </dgm:pt>
    <dgm:pt modelId="{7433B216-CA36-4444-BACF-DA10047991BE}" type="parTrans" cxnId="{4B983039-3202-4447-9DB0-48ECF3B36AC7}">
      <dgm:prSet/>
      <dgm:spPr/>
      <dgm:t>
        <a:bodyPr/>
        <a:lstStyle/>
        <a:p>
          <a:endParaRPr lang="en-US"/>
        </a:p>
      </dgm:t>
    </dgm:pt>
    <dgm:pt modelId="{879A4512-A9B9-4E22-8688-80DE6D861A64}" type="pres">
      <dgm:prSet presAssocID="{CAE2D1B7-4667-4B2A-96B5-4D547374824F}" presName="arrowDiagram" presStyleCnt="0">
        <dgm:presLayoutVars>
          <dgm:chMax val="5"/>
          <dgm:dir/>
          <dgm:resizeHandles val="exact"/>
        </dgm:presLayoutVars>
      </dgm:prSet>
      <dgm:spPr/>
    </dgm:pt>
    <dgm:pt modelId="{3CD7BF72-117E-4E8B-94C4-41606F2D8A45}" type="pres">
      <dgm:prSet presAssocID="{CAE2D1B7-4667-4B2A-96B5-4D547374824F}" presName="arrow" presStyleLbl="bgShp" presStyleIdx="0" presStyleCnt="1" custLinFactNeighborY="5556"/>
      <dgm:spPr>
        <a:gradFill rotWithShape="0">
          <a:gsLst>
            <a:gs pos="0">
              <a:schemeClr val="tx2">
                <a:lumMod val="75000"/>
              </a:schemeClr>
            </a:gs>
            <a:gs pos="50000">
              <a:schemeClr val="accent1">
                <a:tint val="44500"/>
                <a:satMod val="160000"/>
              </a:schemeClr>
            </a:gs>
            <a:gs pos="100000">
              <a:schemeClr val="accent1">
                <a:tint val="23500"/>
                <a:satMod val="160000"/>
              </a:schemeClr>
            </a:gs>
          </a:gsLst>
          <a:lin ang="5400000" scaled="0"/>
        </a:gradFill>
      </dgm:spPr>
    </dgm:pt>
    <dgm:pt modelId="{5C4EFA26-51A2-4C5B-927B-88C7D6D0DE5C}" type="pres">
      <dgm:prSet presAssocID="{CAE2D1B7-4667-4B2A-96B5-4D547374824F}" presName="arrowDiagram1" presStyleCnt="0">
        <dgm:presLayoutVars>
          <dgm:bulletEnabled val="1"/>
        </dgm:presLayoutVars>
      </dgm:prSet>
      <dgm:spPr/>
    </dgm:pt>
    <dgm:pt modelId="{44A0F660-F436-4511-94E5-35815F68383E}" type="pres">
      <dgm:prSet presAssocID="{0B6BD54E-C955-4DCD-B0D6-068ECEA2C399}" presName="bullet1" presStyleLbl="node1" presStyleIdx="0" presStyleCnt="1" custLinFactX="-200000" custLinFactY="75939" custLinFactNeighborX="-260511" custLinFactNeighborY="100000"/>
      <dgm:spPr>
        <a:noFill/>
      </dgm:spPr>
    </dgm:pt>
    <dgm:pt modelId="{1DAA5476-6442-4FAE-B62C-86D63D9CE5DD}" type="pres">
      <dgm:prSet presAssocID="{0B6BD54E-C955-4DCD-B0D6-068ECEA2C399}" presName="textBox1" presStyleLbl="revTx" presStyleIdx="0" presStyleCnt="1" custScaleX="177777" custScaleY="119272" custLinFactNeighborX="-33333" custLinFactNeighborY="53930">
        <dgm:presLayoutVars>
          <dgm:bulletEnabled val="1"/>
        </dgm:presLayoutVars>
      </dgm:prSet>
      <dgm:spPr/>
      <dgm:t>
        <a:bodyPr/>
        <a:lstStyle/>
        <a:p>
          <a:endParaRPr lang="en-US"/>
        </a:p>
      </dgm:t>
    </dgm:pt>
  </dgm:ptLst>
  <dgm:cxnLst>
    <dgm:cxn modelId="{7150784B-1F44-4576-B30C-56E39CA5C916}" type="presOf" srcId="{CAE2D1B7-4667-4B2A-96B5-4D547374824F}" destId="{879A4512-A9B9-4E22-8688-80DE6D861A64}" srcOrd="0" destOrd="0" presId="urn:microsoft.com/office/officeart/2005/8/layout/arrow2"/>
    <dgm:cxn modelId="{4B983039-3202-4447-9DB0-48ECF3B36AC7}" srcId="{CAE2D1B7-4667-4B2A-96B5-4D547374824F}" destId="{0B6BD54E-C955-4DCD-B0D6-068ECEA2C399}" srcOrd="0" destOrd="0" parTransId="{7433B216-CA36-4444-BACF-DA10047991BE}" sibTransId="{1A0A1754-26DA-4112-8A6A-5218ED2E71ED}"/>
    <dgm:cxn modelId="{4521799D-0B3E-4B28-A311-574ABE29F99A}" type="presOf" srcId="{0B6BD54E-C955-4DCD-B0D6-068ECEA2C399}" destId="{1DAA5476-6442-4FAE-B62C-86D63D9CE5DD}" srcOrd="0" destOrd="0" presId="urn:microsoft.com/office/officeart/2005/8/layout/arrow2"/>
    <dgm:cxn modelId="{83C75671-5EFB-484E-99C0-B302059D2875}" type="presParOf" srcId="{879A4512-A9B9-4E22-8688-80DE6D861A64}" destId="{3CD7BF72-117E-4E8B-94C4-41606F2D8A45}" srcOrd="0" destOrd="0" presId="urn:microsoft.com/office/officeart/2005/8/layout/arrow2"/>
    <dgm:cxn modelId="{5BF2BECE-F094-4CAA-B373-020DE1A43587}" type="presParOf" srcId="{879A4512-A9B9-4E22-8688-80DE6D861A64}" destId="{5C4EFA26-51A2-4C5B-927B-88C7D6D0DE5C}" srcOrd="1" destOrd="0" presId="urn:microsoft.com/office/officeart/2005/8/layout/arrow2"/>
    <dgm:cxn modelId="{953AB698-B9BA-40B5-BC3D-5ABD91737F98}" type="presParOf" srcId="{5C4EFA26-51A2-4C5B-927B-88C7D6D0DE5C}" destId="{44A0F660-F436-4511-94E5-35815F68383E}" srcOrd="0" destOrd="0" presId="urn:microsoft.com/office/officeart/2005/8/layout/arrow2"/>
    <dgm:cxn modelId="{70F4E057-214C-4E25-9B67-0732A5A03792}" type="presParOf" srcId="{5C4EFA26-51A2-4C5B-927B-88C7D6D0DE5C}" destId="{1DAA5476-6442-4FAE-B62C-86D63D9CE5DD}" srcOrd="1"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7BF72-117E-4E8B-94C4-41606F2D8A45}">
      <dsp:nvSpPr>
        <dsp:cNvPr id="0" name=""/>
        <dsp:cNvSpPr/>
      </dsp:nvSpPr>
      <dsp:spPr>
        <a:xfrm>
          <a:off x="0" y="1066806"/>
          <a:ext cx="3429000" cy="2143125"/>
        </a:xfrm>
        <a:prstGeom prst="swooshArrow">
          <a:avLst>
            <a:gd name="adj1" fmla="val 25000"/>
            <a:gd name="adj2" fmla="val 25000"/>
          </a:avLst>
        </a:prstGeom>
        <a:gradFill rotWithShape="0">
          <a:gsLst>
            <a:gs pos="0">
              <a:schemeClr val="tx2">
                <a:lumMod val="75000"/>
              </a:schemeClr>
            </a:gs>
            <a:gs pos="50000">
              <a:schemeClr val="accent1">
                <a:tint val="44500"/>
                <a:satMod val="160000"/>
              </a:schemeClr>
            </a:gs>
            <a:gs pos="100000">
              <a:schemeClr val="accent1">
                <a:tint val="23500"/>
                <a:satMod val="160000"/>
              </a:schemeClr>
            </a:gs>
          </a:gsLst>
          <a:lin ang="5400000" scaled="0"/>
        </a:gradFill>
        <a:ln>
          <a:noFill/>
        </a:ln>
        <a:effectLst/>
      </dsp:spPr>
      <dsp:style>
        <a:lnRef idx="0">
          <a:scrgbClr r="0" g="0" b="0"/>
        </a:lnRef>
        <a:fillRef idx="1">
          <a:scrgbClr r="0" g="0" b="0"/>
        </a:fillRef>
        <a:effectRef idx="0">
          <a:scrgbClr r="0" g="0" b="0"/>
        </a:effectRef>
        <a:fontRef idx="minor"/>
      </dsp:style>
    </dsp:sp>
    <dsp:sp modelId="{44A0F660-F436-4511-94E5-35815F68383E}">
      <dsp:nvSpPr>
        <dsp:cNvPr id="0" name=""/>
        <dsp:cNvSpPr/>
      </dsp:nvSpPr>
      <dsp:spPr>
        <a:xfrm>
          <a:off x="1447798" y="1828798"/>
          <a:ext cx="253746" cy="253746"/>
        </a:xfrm>
        <a:prstGeom prst="ellipse">
          <a:avLst/>
        </a:prstGeom>
        <a:no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A5476-6442-4FAE-B62C-86D63D9CE5DD}">
      <dsp:nvSpPr>
        <dsp:cNvPr id="0" name=""/>
        <dsp:cNvSpPr/>
      </dsp:nvSpPr>
      <dsp:spPr>
        <a:xfrm>
          <a:off x="381009" y="2209799"/>
          <a:ext cx="2438389" cy="1886437"/>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34455" bIns="0" numCol="1" spcCol="1270" anchor="t" anchorCtr="0">
          <a:noAutofit/>
        </a:bodyPr>
        <a:lstStyle/>
        <a:p>
          <a:pPr lvl="0" algn="ctr" defTabSz="2889250">
            <a:lnSpc>
              <a:spcPct val="90000"/>
            </a:lnSpc>
            <a:spcBef>
              <a:spcPct val="0"/>
            </a:spcBef>
            <a:spcAft>
              <a:spcPct val="35000"/>
            </a:spcAft>
          </a:pPr>
          <a:endParaRPr lang="en-US" sz="6500" b="1" kern="1200" dirty="0">
            <a:solidFill>
              <a:srgbClr val="C00000"/>
            </a:solidFill>
          </a:endParaRPr>
        </a:p>
      </dsp:txBody>
      <dsp:txXfrm>
        <a:off x="473097" y="2301887"/>
        <a:ext cx="2254213" cy="170226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3023B-DEC6-42AC-9CE3-109C764E538E}" type="datetimeFigureOut">
              <a:rPr lang="en-US" smtClean="0"/>
              <a:pPr/>
              <a:t>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08B4E-C6EE-48E3-AD40-7C5A93835516}" type="slidenum">
              <a:rPr lang="en-US" smtClean="0"/>
              <a:pPr/>
              <a:t>‹#›</a:t>
            </a:fld>
            <a:endParaRPr lang="en-US"/>
          </a:p>
        </p:txBody>
      </p:sp>
    </p:spTree>
    <p:extLst>
      <p:ext uri="{BB962C8B-B14F-4D97-AF65-F5344CB8AC3E}">
        <p14:creationId xmlns:p14="http://schemas.microsoft.com/office/powerpoint/2010/main" val="2112822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this slide means by taking a few </a:t>
            </a:r>
            <a:r>
              <a:rPr lang="en-US" u="sng" dirty="0" smtClean="0"/>
              <a:t>examples</a:t>
            </a:r>
            <a:r>
              <a:rPr lang="en-US" dirty="0" smtClean="0"/>
              <a:t> of SSATP activities that were carried out efficiently under DP1 and DP2 in the form of advocacy, advice, study or training, but that fell short of expected results when implemented by clients.</a:t>
            </a:r>
          </a:p>
          <a:p>
            <a:endParaRPr lang="en-US" dirty="0"/>
          </a:p>
          <a:p>
            <a:r>
              <a:rPr lang="en-US" dirty="0" smtClean="0"/>
              <a:t>The clients’ implementation capacity gap must be bridged.</a:t>
            </a:r>
            <a:endParaRPr lang="en-US" dirty="0"/>
          </a:p>
        </p:txBody>
      </p:sp>
      <p:sp>
        <p:nvSpPr>
          <p:cNvPr id="4" name="Slide Number Placeholder 3"/>
          <p:cNvSpPr>
            <a:spLocks noGrp="1"/>
          </p:cNvSpPr>
          <p:nvPr>
            <p:ph type="sldNum" sz="quarter" idx="10"/>
          </p:nvPr>
        </p:nvSpPr>
        <p:spPr/>
        <p:txBody>
          <a:bodyPr/>
          <a:lstStyle/>
          <a:p>
            <a:fld id="{C3408B4E-C6EE-48E3-AD40-7C5A93835516}"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 DP3, SSATP must do something to help bridge the gap and achieve sustainable results.  In other words, SSATP must engage in capacity development as envisaged in its mission.</a:t>
            </a:r>
          </a:p>
          <a:p>
            <a:endParaRPr lang="en-US" dirty="0" smtClean="0"/>
          </a:p>
          <a:p>
            <a:r>
              <a:rPr lang="en-US" dirty="0" smtClean="0"/>
              <a:t>However, achieving results  that can be sustained over time will not happen  instantaneously. It will come as an outcome of a longer term effort on the part of both the </a:t>
            </a:r>
            <a:r>
              <a:rPr lang="en-US" u="sng" dirty="0" smtClean="0"/>
              <a:t>client</a:t>
            </a:r>
            <a:r>
              <a:rPr lang="en-US" dirty="0" smtClean="0"/>
              <a:t> (COUNTRY COMMITMENT) and SSATP (DP3). It will be a process.</a:t>
            </a:r>
          </a:p>
          <a:p>
            <a:endParaRPr lang="en-US" dirty="0" smtClean="0"/>
          </a:p>
          <a:p>
            <a:r>
              <a:rPr lang="en-US" dirty="0" smtClean="0"/>
              <a:t>Why? </a:t>
            </a:r>
          </a:p>
          <a:p>
            <a:endParaRPr lang="en-US" dirty="0" smtClean="0"/>
          </a:p>
          <a:p>
            <a:r>
              <a:rPr lang="en-US" dirty="0" smtClean="0"/>
              <a:t>Because—compared with advocacy, advice, or training—capacity development (i.e., achieving RESULTS) is a more complex, more labor intensive undertaking that can succeed only when fully supported by the client. </a:t>
            </a:r>
          </a:p>
        </p:txBody>
      </p:sp>
      <p:sp>
        <p:nvSpPr>
          <p:cNvPr id="4" name="Slide Number Placeholder 3"/>
          <p:cNvSpPr>
            <a:spLocks noGrp="1"/>
          </p:cNvSpPr>
          <p:nvPr>
            <p:ph type="sldNum" sz="quarter" idx="10"/>
          </p:nvPr>
        </p:nvSpPr>
        <p:spPr/>
        <p:txBody>
          <a:bodyPr/>
          <a:lstStyle/>
          <a:p>
            <a:fld id="{C3408B4E-C6EE-48E3-AD40-7C5A9383551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mission</a:t>
            </a:r>
          </a:p>
          <a:p>
            <a:endParaRPr lang="en-US" dirty="0" smtClean="0"/>
          </a:p>
          <a:p>
            <a:r>
              <a:rPr lang="en-US" dirty="0" smtClean="0"/>
              <a:t>With regard to the mission, it may be worth mentioning here that SSATP may soon be in a position, for the first time, to be true to its mission.</a:t>
            </a:r>
          </a:p>
          <a:p>
            <a:endParaRPr lang="en-US" dirty="0" smtClean="0"/>
          </a:p>
          <a:p>
            <a:r>
              <a:rPr lang="en-US" dirty="0" smtClean="0"/>
              <a:t>Make the point that</a:t>
            </a:r>
            <a:r>
              <a:rPr lang="en-US" baseline="0" dirty="0" smtClean="0"/>
              <a:t> the objective is to develop capacity to implement policies and not only develop policies. The objective is to achieve results. This is critical for the sustainability of the SSATP </a:t>
            </a:r>
            <a:r>
              <a:rPr lang="en-US" sz="1200" b="0" dirty="0" smtClean="0">
                <a:solidFill>
                  <a:schemeClr val="accent5"/>
                </a:solidFill>
              </a:rPr>
              <a:t>in terms of ensuring that its results are used and exploited continuously beyond its end.</a:t>
            </a:r>
            <a:endParaRPr lang="en-US" b="0" dirty="0" smtClean="0"/>
          </a:p>
          <a:p>
            <a:endParaRPr lang="en-US" dirty="0"/>
          </a:p>
        </p:txBody>
      </p:sp>
      <p:sp>
        <p:nvSpPr>
          <p:cNvPr id="4" name="Slide Number Placeholder 3"/>
          <p:cNvSpPr>
            <a:spLocks noGrp="1"/>
          </p:cNvSpPr>
          <p:nvPr>
            <p:ph type="sldNum" sz="quarter" idx="10"/>
          </p:nvPr>
        </p:nvSpPr>
        <p:spPr/>
        <p:txBody>
          <a:bodyPr/>
          <a:lstStyle/>
          <a:p>
            <a:fld id="{C3408B4E-C6EE-48E3-AD40-7C5A93835516}" type="slidenum">
              <a:rPr lang="en-US" smtClean="0"/>
              <a:pPr/>
              <a:t>5</a:t>
            </a:fld>
            <a:endParaRPr lang="en-US"/>
          </a:p>
        </p:txBody>
      </p:sp>
    </p:spTree>
    <p:extLst>
      <p:ext uri="{BB962C8B-B14F-4D97-AF65-F5344CB8AC3E}">
        <p14:creationId xmlns:p14="http://schemas.microsoft.com/office/powerpoint/2010/main" val="1793593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proposed capacity development strategy of SSATP DP3 is </a:t>
            </a:r>
            <a:r>
              <a:rPr lang="en-GB" b="1" dirty="0" smtClean="0"/>
              <a:t>based on the main assumption that these activities are there for one reason</a:t>
            </a:r>
          </a:p>
          <a:p>
            <a:endParaRPr lang="en-GB" dirty="0"/>
          </a:p>
        </p:txBody>
      </p:sp>
      <p:sp>
        <p:nvSpPr>
          <p:cNvPr id="4" name="Slide Number Placeholder 3"/>
          <p:cNvSpPr>
            <a:spLocks noGrp="1"/>
          </p:cNvSpPr>
          <p:nvPr>
            <p:ph type="sldNum" sz="quarter" idx="10"/>
          </p:nvPr>
        </p:nvSpPr>
        <p:spPr/>
        <p:txBody>
          <a:bodyPr/>
          <a:lstStyle/>
          <a:p>
            <a:fld id="{C3408B4E-C6EE-48E3-AD40-7C5A93835516}" type="slidenum">
              <a:rPr lang="en-US" smtClean="0"/>
              <a:pPr/>
              <a:t>6</a:t>
            </a:fld>
            <a:endParaRPr lang="en-US"/>
          </a:p>
        </p:txBody>
      </p:sp>
    </p:spTree>
    <p:extLst>
      <p:ext uri="{BB962C8B-B14F-4D97-AF65-F5344CB8AC3E}">
        <p14:creationId xmlns:p14="http://schemas.microsoft.com/office/powerpoint/2010/main" val="2238514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74320"/>
            <a:endParaRPr lang="en-US" dirty="0" smtClean="0">
              <a:solidFill>
                <a:schemeClr val="tx2">
                  <a:lumMod val="75000"/>
                </a:schemeClr>
              </a:solidFill>
            </a:endParaRPr>
          </a:p>
        </p:txBody>
      </p:sp>
      <p:sp>
        <p:nvSpPr>
          <p:cNvPr id="4" name="Slide Number Placeholder 3"/>
          <p:cNvSpPr>
            <a:spLocks noGrp="1"/>
          </p:cNvSpPr>
          <p:nvPr>
            <p:ph type="sldNum" sz="quarter" idx="10"/>
          </p:nvPr>
        </p:nvSpPr>
        <p:spPr/>
        <p:txBody>
          <a:bodyPr/>
          <a:lstStyle/>
          <a:p>
            <a:fld id="{C3408B4E-C6EE-48E3-AD40-7C5A93835516}" type="slidenum">
              <a:rPr lang="en-US" smtClean="0"/>
              <a:pPr/>
              <a:t>7</a:t>
            </a:fld>
            <a:endParaRPr lang="en-US"/>
          </a:p>
        </p:txBody>
      </p:sp>
    </p:spTree>
    <p:extLst>
      <p:ext uri="{BB962C8B-B14F-4D97-AF65-F5344CB8AC3E}">
        <p14:creationId xmlns:p14="http://schemas.microsoft.com/office/powerpoint/2010/main" val="332203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74320"/>
            <a:endParaRPr lang="en-US" dirty="0" smtClean="0">
              <a:solidFill>
                <a:schemeClr val="tx2">
                  <a:lumMod val="75000"/>
                </a:schemeClr>
              </a:solidFill>
            </a:endParaRPr>
          </a:p>
        </p:txBody>
      </p:sp>
      <p:sp>
        <p:nvSpPr>
          <p:cNvPr id="4" name="Slide Number Placeholder 3"/>
          <p:cNvSpPr>
            <a:spLocks noGrp="1"/>
          </p:cNvSpPr>
          <p:nvPr>
            <p:ph type="sldNum" sz="quarter" idx="10"/>
          </p:nvPr>
        </p:nvSpPr>
        <p:spPr/>
        <p:txBody>
          <a:bodyPr/>
          <a:lstStyle/>
          <a:p>
            <a:fld id="{C3408B4E-C6EE-48E3-AD40-7C5A93835516}" type="slidenum">
              <a:rPr lang="en-US" smtClean="0"/>
              <a:pPr/>
              <a:t>8</a:t>
            </a:fld>
            <a:endParaRPr lang="en-US"/>
          </a:p>
        </p:txBody>
      </p:sp>
    </p:spTree>
    <p:extLst>
      <p:ext uri="{BB962C8B-B14F-4D97-AF65-F5344CB8AC3E}">
        <p14:creationId xmlns:p14="http://schemas.microsoft.com/office/powerpoint/2010/main" val="332203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74320"/>
            <a:endParaRPr lang="en-US" dirty="0" smtClean="0">
              <a:solidFill>
                <a:schemeClr val="tx2">
                  <a:lumMod val="75000"/>
                </a:schemeClr>
              </a:solidFill>
            </a:endParaRPr>
          </a:p>
        </p:txBody>
      </p:sp>
      <p:sp>
        <p:nvSpPr>
          <p:cNvPr id="4" name="Slide Number Placeholder 3"/>
          <p:cNvSpPr>
            <a:spLocks noGrp="1"/>
          </p:cNvSpPr>
          <p:nvPr>
            <p:ph type="sldNum" sz="quarter" idx="10"/>
          </p:nvPr>
        </p:nvSpPr>
        <p:spPr/>
        <p:txBody>
          <a:bodyPr/>
          <a:lstStyle/>
          <a:p>
            <a:fld id="{C3408B4E-C6EE-48E3-AD40-7C5A93835516}" type="slidenum">
              <a:rPr lang="en-US" smtClean="0"/>
              <a:pPr/>
              <a:t>9</a:t>
            </a:fld>
            <a:endParaRPr lang="en-US"/>
          </a:p>
        </p:txBody>
      </p:sp>
    </p:spTree>
    <p:extLst>
      <p:ext uri="{BB962C8B-B14F-4D97-AF65-F5344CB8AC3E}">
        <p14:creationId xmlns:p14="http://schemas.microsoft.com/office/powerpoint/2010/main" val="332203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eaLnBrk="0" fontAlgn="base" hangingPunct="0">
              <a:spcBef>
                <a:spcPct val="0"/>
              </a:spcBef>
              <a:spcAft>
                <a:spcPct val="0"/>
              </a:spcAft>
            </a:pPr>
            <a:endParaRPr lang="en-US" dirty="0" smtClean="0">
              <a:solidFill>
                <a:schemeClr val="tx2">
                  <a:lumMod val="75000"/>
                </a:schemeClr>
              </a:solidFill>
              <a:cs typeface="Arial" pitchFamily="34" charset="0"/>
            </a:endParaRPr>
          </a:p>
        </p:txBody>
      </p:sp>
      <p:sp>
        <p:nvSpPr>
          <p:cNvPr id="4" name="Slide Number Placeholder 3"/>
          <p:cNvSpPr>
            <a:spLocks noGrp="1"/>
          </p:cNvSpPr>
          <p:nvPr>
            <p:ph type="sldNum" sz="quarter" idx="10"/>
          </p:nvPr>
        </p:nvSpPr>
        <p:spPr/>
        <p:txBody>
          <a:bodyPr/>
          <a:lstStyle/>
          <a:p>
            <a:fld id="{C3408B4E-C6EE-48E3-AD40-7C5A93835516}" type="slidenum">
              <a:rPr lang="en-US" smtClean="0"/>
              <a:pPr/>
              <a:t>11</a:t>
            </a:fld>
            <a:endParaRPr lang="en-US"/>
          </a:p>
        </p:txBody>
      </p:sp>
    </p:spTree>
    <p:extLst>
      <p:ext uri="{BB962C8B-B14F-4D97-AF65-F5344CB8AC3E}">
        <p14:creationId xmlns:p14="http://schemas.microsoft.com/office/powerpoint/2010/main" val="3594124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9ADE0F-64E8-49A4-BB2E-8C5AE67E872A}" type="datetimeFigureOut">
              <a:rPr lang="en-US" smtClean="0"/>
              <a:pPr/>
              <a:t>2/11/2013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83136D-5B6F-4322-9357-1069E12382C7}" type="slidenum">
              <a:rPr lang="en-US" smtClean="0"/>
              <a:pPr/>
              <a:t>‹#›</a:t>
            </a:fld>
            <a:endParaRPr lang="en-US"/>
          </a:p>
        </p:txBody>
      </p:sp>
    </p:spTree>
    <p:extLst>
      <p:ext uri="{BB962C8B-B14F-4D97-AF65-F5344CB8AC3E}">
        <p14:creationId xmlns:p14="http://schemas.microsoft.com/office/powerpoint/2010/main" val="392622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1493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5331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0241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solidFill>
                  <a:prstClr val="white"/>
                </a:solidFill>
              </a:rPr>
              <a:pPr/>
              <a:t>2/11/2013</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458383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9ADE0F-64E8-49A4-BB2E-8C5AE67E872A}" type="datetimeFigureOut">
              <a:rPr lang="en-US" smtClean="0">
                <a:solidFill>
                  <a:prstClr val="white"/>
                </a:solidFill>
              </a:rPr>
              <a:pPr/>
              <a:t>2/11/2013</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6E83136D-5B6F-4322-9357-1069E12382C7}"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25977336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97054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9ADE0F-64E8-49A4-BB2E-8C5AE67E872A}" type="datetimeFigureOut">
              <a:rPr lang="en-US" smtClean="0">
                <a:solidFill>
                  <a:prstClr val="white"/>
                </a:solidFill>
              </a:rPr>
              <a:pPr/>
              <a:t>2/11/2013</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6E83136D-5B6F-4322-9357-1069E12382C7}"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8831363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5493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2274605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9ADE0F-64E8-49A4-BB2E-8C5AE67E872A}" type="datetimeFigureOut">
              <a:rPr lang="en-US" smtClean="0">
                <a:solidFill>
                  <a:prstClr val="white"/>
                </a:solidFill>
              </a:rPr>
              <a:pPr/>
              <a:t>2/11/2013</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83136D-5B6F-4322-9357-1069E12382C7}"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53339785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9ADE0F-64E8-49A4-BB2E-8C5AE67E872A}" type="datetimeFigureOut">
              <a:rPr lang="en-US" smtClean="0">
                <a:solidFill>
                  <a:prstClr val="black"/>
                </a:solidFill>
              </a:rPr>
              <a:pPr/>
              <a:t>2/11/2013</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83136D-5B6F-4322-9357-1069E12382C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2592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762000" y="5257800"/>
            <a:ext cx="7772400" cy="1295400"/>
          </a:xfrm>
        </p:spPr>
        <p:txBody>
          <a:bodyPr>
            <a:normAutofit fontScale="92500" lnSpcReduction="10000"/>
          </a:bodyPr>
          <a:lstStyle/>
          <a:p>
            <a:endParaRPr lang="en-US" dirty="0" smtClean="0">
              <a:solidFill>
                <a:schemeClr val="bg1"/>
              </a:solidFill>
            </a:endParaRPr>
          </a:p>
          <a:p>
            <a:r>
              <a:rPr lang="en-US" dirty="0" err="1" smtClean="0">
                <a:solidFill>
                  <a:schemeClr val="bg1"/>
                </a:solidFill>
              </a:rPr>
              <a:t>Michalis</a:t>
            </a:r>
            <a:r>
              <a:rPr lang="en-US" dirty="0" smtClean="0">
                <a:solidFill>
                  <a:schemeClr val="bg1"/>
                </a:solidFill>
              </a:rPr>
              <a:t> </a:t>
            </a:r>
            <a:r>
              <a:rPr lang="en-US" dirty="0" err="1" smtClean="0">
                <a:solidFill>
                  <a:schemeClr val="bg1"/>
                </a:solidFill>
              </a:rPr>
              <a:t>Adamantiadis</a:t>
            </a:r>
            <a:endParaRPr lang="en-US" dirty="0" smtClean="0">
              <a:solidFill>
                <a:schemeClr val="bg1"/>
              </a:solidFill>
            </a:endParaRPr>
          </a:p>
          <a:p>
            <a:r>
              <a:rPr lang="en-US" dirty="0" smtClean="0">
                <a:solidFill>
                  <a:schemeClr val="bg1"/>
                </a:solidFill>
              </a:rPr>
              <a:t>Transport Policy Adviser, SSATP</a:t>
            </a:r>
          </a:p>
        </p:txBody>
      </p:sp>
      <p:sp>
        <p:nvSpPr>
          <p:cNvPr id="4" name="Subtitle 2"/>
          <p:cNvSpPr txBox="1">
            <a:spLocks/>
          </p:cNvSpPr>
          <p:nvPr/>
        </p:nvSpPr>
        <p:spPr>
          <a:xfrm>
            <a:off x="762000" y="3505200"/>
            <a:ext cx="7924800" cy="1752600"/>
          </a:xfrm>
          <a:prstGeom prst="rect">
            <a:avLst/>
          </a:prstGeom>
        </p:spPr>
        <p:txBody>
          <a:bodyPr vert="horz" lIns="91440" tIns="45720" rIns="91440" bIns="45720" rtlCol="0">
            <a:normAutofit/>
          </a:bodyPr>
          <a:lstStyle/>
          <a:p>
            <a:pPr algn="ctr">
              <a:spcBef>
                <a:spcPct val="20000"/>
              </a:spcBef>
              <a:buFont typeface="Arial" pitchFamily="34" charset="0"/>
              <a:buNone/>
              <a:defRPr/>
            </a:pPr>
            <a:endParaRPr lang="en-US" sz="2000" u="sng" cap="small" dirty="0" smtClean="0">
              <a:solidFill>
                <a:prstClr val="black"/>
              </a:solidFill>
            </a:endParaRPr>
          </a:p>
          <a:p>
            <a:pPr algn="ctr">
              <a:spcBef>
                <a:spcPct val="20000"/>
              </a:spcBef>
              <a:buFont typeface="Arial" pitchFamily="34" charset="0"/>
              <a:buNone/>
              <a:defRPr/>
            </a:pPr>
            <a:r>
              <a:rPr lang="en-US" sz="3200" u="sng" dirty="0" smtClean="0">
                <a:solidFill>
                  <a:prstClr val="black"/>
                </a:solidFill>
                <a:latin typeface="Arial" pitchFamily="34" charset="0"/>
                <a:cs typeface="Arial" pitchFamily="34" charset="0"/>
              </a:rPr>
              <a:t>SSATP Capacity Development Strategy</a:t>
            </a:r>
          </a:p>
          <a:p>
            <a:pPr algn="ctr">
              <a:spcBef>
                <a:spcPct val="20000"/>
              </a:spcBef>
              <a:buFont typeface="Arial" pitchFamily="34" charset="0"/>
              <a:buNone/>
              <a:defRPr/>
            </a:pPr>
            <a:r>
              <a:rPr lang="en-US" sz="3200" u="sng" dirty="0" smtClean="0">
                <a:solidFill>
                  <a:prstClr val="black"/>
                </a:solidFill>
                <a:latin typeface="Arial" pitchFamily="34" charset="0"/>
                <a:cs typeface="Arial" pitchFamily="34" charset="0"/>
              </a:rPr>
              <a:t>Annual Meeting, December 2012</a:t>
            </a:r>
            <a:endParaRPr lang="en-US" sz="3200" u="sng" dirty="0">
              <a:solidFill>
                <a:prstClr val="black"/>
              </a:solidFill>
              <a:latin typeface="Arial" pitchFamily="34" charset="0"/>
              <a:cs typeface="Arial" pitchFamily="34" charset="0"/>
            </a:endParaRPr>
          </a:p>
        </p:txBody>
      </p:sp>
      <p:pic>
        <p:nvPicPr>
          <p:cNvPr id="5" name="Content Placeholder 3" descr="SSATP-Logo_onBlack.jpg"/>
          <p:cNvPicPr>
            <a:picLocks noChangeAspect="1"/>
          </p:cNvPicPr>
          <p:nvPr/>
        </p:nvPicPr>
        <p:blipFill>
          <a:blip r:embed="rId3" cstate="print"/>
          <a:stretch>
            <a:fillRect/>
          </a:stretch>
        </p:blipFill>
        <p:spPr>
          <a:xfrm>
            <a:off x="457200" y="457200"/>
            <a:ext cx="8305800" cy="3037706"/>
          </a:xfrm>
          <a:prstGeom prst="rect">
            <a:avLst/>
          </a:prstGeom>
        </p:spPr>
      </p:pic>
      <p:sp>
        <p:nvSpPr>
          <p:cNvPr id="7" name="Rectangle 1"/>
          <p:cNvSpPr>
            <a:spLocks noChangeArrowheads="1"/>
          </p:cNvSpPr>
          <p:nvPr/>
        </p:nvSpPr>
        <p:spPr bwMode="auto">
          <a:xfrm>
            <a:off x="4160838" y="3424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425125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07909"/>
            <a:ext cx="8686800" cy="4788091"/>
          </a:xfrm>
        </p:spPr>
        <p:txBody>
          <a:bodyPr>
            <a:normAutofit lnSpcReduction="10000"/>
          </a:bodyPr>
          <a:lstStyle/>
          <a:p>
            <a:r>
              <a:rPr lang="en-US" sz="2800" dirty="0" smtClean="0">
                <a:solidFill>
                  <a:schemeClr val="accent5"/>
                </a:solidFill>
              </a:rPr>
              <a:t>Analyze problem areas and propose solutions</a:t>
            </a:r>
          </a:p>
          <a:p>
            <a:r>
              <a:rPr lang="en-US" sz="2800" dirty="0" smtClean="0">
                <a:solidFill>
                  <a:schemeClr val="accent5"/>
                </a:solidFill>
              </a:rPr>
              <a:t>Assist translate political commitment to action</a:t>
            </a:r>
          </a:p>
          <a:p>
            <a:r>
              <a:rPr lang="en-US" sz="2800" dirty="0" smtClean="0">
                <a:solidFill>
                  <a:schemeClr val="accent5"/>
                </a:solidFill>
              </a:rPr>
              <a:t>Workshops, training, training of trainers</a:t>
            </a:r>
          </a:p>
          <a:p>
            <a:r>
              <a:rPr lang="en-GB" sz="2800" dirty="0" smtClean="0">
                <a:solidFill>
                  <a:schemeClr val="accent5"/>
                </a:solidFill>
              </a:rPr>
              <a:t>Enhance </a:t>
            </a:r>
            <a:r>
              <a:rPr lang="en-GB" sz="2800" dirty="0">
                <a:solidFill>
                  <a:schemeClr val="accent5"/>
                </a:solidFill>
              </a:rPr>
              <a:t>coordination and partnerships</a:t>
            </a:r>
          </a:p>
          <a:p>
            <a:r>
              <a:rPr lang="en-GB" sz="2800" dirty="0" smtClean="0">
                <a:solidFill>
                  <a:schemeClr val="accent5"/>
                </a:solidFill>
              </a:rPr>
              <a:t>Disseminate </a:t>
            </a:r>
            <a:r>
              <a:rPr lang="en-GB" sz="2800" dirty="0">
                <a:solidFill>
                  <a:schemeClr val="accent5"/>
                </a:solidFill>
              </a:rPr>
              <a:t>results and best practices</a:t>
            </a:r>
          </a:p>
          <a:p>
            <a:r>
              <a:rPr lang="en-GB" sz="2800" dirty="0" smtClean="0">
                <a:solidFill>
                  <a:schemeClr val="accent5"/>
                </a:solidFill>
              </a:rPr>
              <a:t>Develop </a:t>
            </a:r>
            <a:r>
              <a:rPr lang="en-GB" sz="2800" dirty="0">
                <a:solidFill>
                  <a:schemeClr val="accent5"/>
                </a:solidFill>
              </a:rPr>
              <a:t>and use diagnostic tools</a:t>
            </a:r>
          </a:p>
          <a:p>
            <a:r>
              <a:rPr lang="en-GB" sz="2800" dirty="0" smtClean="0">
                <a:solidFill>
                  <a:schemeClr val="accent5"/>
                </a:solidFill>
              </a:rPr>
              <a:t>Monitor </a:t>
            </a:r>
            <a:r>
              <a:rPr lang="en-GB" sz="2800" dirty="0">
                <a:solidFill>
                  <a:schemeClr val="accent5"/>
                </a:solidFill>
              </a:rPr>
              <a:t>progress</a:t>
            </a:r>
          </a:p>
          <a:p>
            <a:r>
              <a:rPr lang="en-GB" sz="2800" dirty="0" smtClean="0">
                <a:solidFill>
                  <a:schemeClr val="accent5"/>
                </a:solidFill>
              </a:rPr>
              <a:t>Share </a:t>
            </a:r>
            <a:r>
              <a:rPr lang="en-GB" sz="2800" dirty="0">
                <a:solidFill>
                  <a:schemeClr val="accent5"/>
                </a:solidFill>
              </a:rPr>
              <a:t>experience</a:t>
            </a:r>
          </a:p>
          <a:p>
            <a:r>
              <a:rPr lang="en-GB" sz="2800" dirty="0" smtClean="0">
                <a:solidFill>
                  <a:schemeClr val="accent5"/>
                </a:solidFill>
              </a:rPr>
              <a:t>Promote </a:t>
            </a:r>
            <a:r>
              <a:rPr lang="en-GB" sz="2800" dirty="0">
                <a:solidFill>
                  <a:schemeClr val="accent5"/>
                </a:solidFill>
              </a:rPr>
              <a:t>enforcement</a:t>
            </a:r>
          </a:p>
          <a:p>
            <a:r>
              <a:rPr lang="en-GB" sz="2800" dirty="0" smtClean="0">
                <a:solidFill>
                  <a:schemeClr val="accent5"/>
                </a:solidFill>
              </a:rPr>
              <a:t>Develop </a:t>
            </a:r>
            <a:r>
              <a:rPr lang="en-GB" sz="2800" dirty="0">
                <a:solidFill>
                  <a:schemeClr val="accent5"/>
                </a:solidFill>
              </a:rPr>
              <a:t>models of training</a:t>
            </a:r>
          </a:p>
          <a:p>
            <a:endParaRPr lang="en-US" sz="2800" dirty="0">
              <a:solidFill>
                <a:schemeClr val="tx2">
                  <a:lumMod val="75000"/>
                </a:schemeClr>
              </a:solidFill>
            </a:endParaRPr>
          </a:p>
        </p:txBody>
      </p:sp>
      <p:sp>
        <p:nvSpPr>
          <p:cNvPr id="3" name="Title 2"/>
          <p:cNvSpPr>
            <a:spLocks noGrp="1"/>
          </p:cNvSpPr>
          <p:nvPr>
            <p:ph type="title"/>
          </p:nvPr>
        </p:nvSpPr>
        <p:spPr/>
        <p:txBody>
          <a:bodyPr>
            <a:normAutofit/>
          </a:bodyPr>
          <a:lstStyle/>
          <a:p>
            <a:pPr algn="ctr"/>
            <a:r>
              <a:rPr lang="en-US" sz="4400" dirty="0" smtClean="0">
                <a:solidFill>
                  <a:schemeClr val="tx1"/>
                </a:solidFill>
              </a:rPr>
              <a:t>Variety of actions</a:t>
            </a:r>
            <a:endParaRPr lang="en-US" dirty="0">
              <a:solidFill>
                <a:schemeClr val="tx1"/>
              </a:solidFill>
            </a:endParaRPr>
          </a:p>
        </p:txBody>
      </p:sp>
      <p:pic>
        <p:nvPicPr>
          <p:cNvPr id="4" name="Content Placeholder 3" descr="SSATP-Logo_onBlack.jpg"/>
          <p:cNvPicPr>
            <a:picLocks noChangeAspect="1"/>
          </p:cNvPicPr>
          <p:nvPr/>
        </p:nvPicPr>
        <p:blipFill>
          <a:blip r:embed="rId2"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121278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fontScale="92500" lnSpcReduction="20000"/>
          </a:bodyPr>
          <a:lstStyle/>
          <a:p>
            <a:pPr marL="452437" indent="-342900">
              <a:spcBef>
                <a:spcPts val="1200"/>
              </a:spcBef>
              <a:buFont typeface="Wingdings" pitchFamily="2" charset="2"/>
              <a:buChar char="ü"/>
            </a:pPr>
            <a:r>
              <a:rPr lang="en-US" sz="2900" dirty="0" smtClean="0">
                <a:solidFill>
                  <a:schemeClr val="accent5"/>
                </a:solidFill>
              </a:rPr>
              <a:t>Wholesaling and knowledge brokering or retailing?</a:t>
            </a:r>
          </a:p>
          <a:p>
            <a:pPr marL="452437" indent="-342900">
              <a:spcBef>
                <a:spcPts val="1200"/>
              </a:spcBef>
              <a:buFont typeface="Wingdings" pitchFamily="2" charset="2"/>
              <a:buChar char="ü"/>
            </a:pPr>
            <a:r>
              <a:rPr lang="en-US" sz="2900" dirty="0" smtClean="0">
                <a:solidFill>
                  <a:schemeClr val="accent5"/>
                </a:solidFill>
              </a:rPr>
              <a:t>If wholesaling what role for technical partners?</a:t>
            </a:r>
          </a:p>
          <a:p>
            <a:pPr marL="452437" indent="-342900">
              <a:spcBef>
                <a:spcPts val="1200"/>
              </a:spcBef>
              <a:buFont typeface="Wingdings" pitchFamily="2" charset="2"/>
              <a:buChar char="ü"/>
            </a:pPr>
            <a:r>
              <a:rPr lang="en-US" sz="2900" dirty="0" smtClean="0">
                <a:solidFill>
                  <a:schemeClr val="accent5"/>
                </a:solidFill>
              </a:rPr>
              <a:t>Who would be those partners?</a:t>
            </a:r>
          </a:p>
          <a:p>
            <a:pPr marL="452437" indent="-342900">
              <a:spcBef>
                <a:spcPts val="1200"/>
              </a:spcBef>
              <a:buFont typeface="Wingdings" pitchFamily="2" charset="2"/>
              <a:buChar char="ü"/>
            </a:pPr>
            <a:r>
              <a:rPr lang="en-US" sz="2900" dirty="0" smtClean="0">
                <a:solidFill>
                  <a:schemeClr val="accent5"/>
                </a:solidFill>
              </a:rPr>
              <a:t>What policy and steps will be taken for building those partnerships?</a:t>
            </a:r>
          </a:p>
          <a:p>
            <a:pPr marL="452437" indent="-342900">
              <a:spcBef>
                <a:spcPts val="1200"/>
              </a:spcBef>
              <a:buFont typeface="Wingdings" pitchFamily="2" charset="2"/>
              <a:buChar char="ü"/>
            </a:pPr>
            <a:r>
              <a:rPr lang="en-US" sz="2900" dirty="0" smtClean="0">
                <a:solidFill>
                  <a:schemeClr val="accent5"/>
                </a:solidFill>
              </a:rPr>
              <a:t>How far the focus on results be pushed?</a:t>
            </a:r>
          </a:p>
          <a:p>
            <a:pPr marL="452437" indent="-342900">
              <a:spcBef>
                <a:spcPts val="1200"/>
              </a:spcBef>
              <a:buFont typeface="Wingdings" pitchFamily="2" charset="2"/>
              <a:buChar char="ü"/>
            </a:pPr>
            <a:r>
              <a:rPr lang="en-US" sz="2900" dirty="0" smtClean="0">
                <a:solidFill>
                  <a:schemeClr val="accent5"/>
                </a:solidFill>
              </a:rPr>
              <a:t>At what level will be the evaluation?</a:t>
            </a:r>
          </a:p>
          <a:p>
            <a:pPr marL="452437" indent="-342900">
              <a:spcBef>
                <a:spcPts val="1200"/>
              </a:spcBef>
              <a:buFont typeface="Wingdings" pitchFamily="2" charset="2"/>
              <a:buChar char="ü"/>
            </a:pPr>
            <a:r>
              <a:rPr lang="en-US" sz="2900" dirty="0" smtClean="0">
                <a:solidFill>
                  <a:schemeClr val="accent5"/>
                </a:solidFill>
              </a:rPr>
              <a:t>Official ranking of African countries implementation performance is an option?</a:t>
            </a:r>
          </a:p>
          <a:p>
            <a:endParaRPr lang="en-US" dirty="0"/>
          </a:p>
        </p:txBody>
      </p:sp>
      <p:sp>
        <p:nvSpPr>
          <p:cNvPr id="3" name="Title 2"/>
          <p:cNvSpPr>
            <a:spLocks noGrp="1"/>
          </p:cNvSpPr>
          <p:nvPr>
            <p:ph type="title"/>
          </p:nvPr>
        </p:nvSpPr>
        <p:spPr/>
        <p:txBody>
          <a:bodyPr>
            <a:normAutofit fontScale="90000"/>
          </a:bodyPr>
          <a:lstStyle/>
          <a:p>
            <a:pPr lvl="0" algn="ctr"/>
            <a:r>
              <a:rPr lang="en-US" sz="4400" dirty="0" smtClean="0">
                <a:solidFill>
                  <a:schemeClr val="tx1"/>
                </a:solidFill>
                <a:effectLst/>
                <a:ea typeface="Calibri" pitchFamily="34" charset="0"/>
                <a:cs typeface="Times New Roman" pitchFamily="18" charset="0"/>
              </a:rPr>
              <a:t>Strategic </a:t>
            </a:r>
            <a:r>
              <a:rPr lang="en-US" sz="4400" dirty="0">
                <a:solidFill>
                  <a:schemeClr val="tx1"/>
                </a:solidFill>
                <a:effectLst/>
                <a:ea typeface="Calibri" pitchFamily="34" charset="0"/>
                <a:cs typeface="Times New Roman" pitchFamily="18" charset="0"/>
              </a:rPr>
              <a:t>options </a:t>
            </a:r>
            <a:r>
              <a:rPr lang="en-US" sz="4400" dirty="0" smtClean="0">
                <a:solidFill>
                  <a:schemeClr val="tx1"/>
                </a:solidFill>
                <a:effectLst/>
                <a:ea typeface="Calibri" pitchFamily="34" charset="0"/>
                <a:cs typeface="Times New Roman" pitchFamily="18" charset="0"/>
              </a:rPr>
              <a:t>requiring guidance</a:t>
            </a:r>
            <a:endParaRPr lang="en-US" dirty="0"/>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338294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solidFill>
                  <a:schemeClr val="tx2">
                    <a:lumMod val="75000"/>
                  </a:schemeClr>
                </a:solidFill>
              </a:rPr>
              <a:t>The strategy will be finalized after completing consultations with member countries and development partners.</a:t>
            </a:r>
          </a:p>
          <a:p>
            <a:endParaRPr lang="en-US" sz="2800" dirty="0">
              <a:solidFill>
                <a:schemeClr val="tx2">
                  <a:lumMod val="75000"/>
                </a:schemeClr>
              </a:solidFill>
            </a:endParaRPr>
          </a:p>
          <a:p>
            <a:r>
              <a:rPr lang="en-US" sz="2800" dirty="0">
                <a:solidFill>
                  <a:schemeClr val="tx2">
                    <a:lumMod val="75000"/>
                  </a:schemeClr>
                </a:solidFill>
              </a:rPr>
              <a:t>In the meantime, SSATP will proceed with the first CD needs assessment (in the area of Road Safety) with a view to further </a:t>
            </a:r>
            <a:r>
              <a:rPr lang="en-US" sz="2800" dirty="0" smtClean="0">
                <a:solidFill>
                  <a:schemeClr val="tx2">
                    <a:lumMod val="75000"/>
                  </a:schemeClr>
                </a:solidFill>
              </a:rPr>
              <a:t>inform </a:t>
            </a:r>
            <a:r>
              <a:rPr lang="en-US" sz="2800" dirty="0">
                <a:solidFill>
                  <a:schemeClr val="tx2">
                    <a:lumMod val="75000"/>
                  </a:schemeClr>
                </a:solidFill>
              </a:rPr>
              <a:t>key aspects of the strategy</a:t>
            </a:r>
            <a:r>
              <a:rPr lang="en-US" sz="2800" dirty="0" smtClean="0">
                <a:solidFill>
                  <a:schemeClr val="tx2">
                    <a:lumMod val="75000"/>
                  </a:schemeClr>
                </a:solidFill>
              </a:rPr>
              <a:t>.</a:t>
            </a:r>
            <a:endParaRPr lang="en-US" dirty="0"/>
          </a:p>
        </p:txBody>
      </p:sp>
      <p:sp>
        <p:nvSpPr>
          <p:cNvPr id="3" name="Title 2"/>
          <p:cNvSpPr>
            <a:spLocks noGrp="1"/>
          </p:cNvSpPr>
          <p:nvPr>
            <p:ph type="title"/>
          </p:nvPr>
        </p:nvSpPr>
        <p:spPr/>
        <p:txBody>
          <a:bodyPr>
            <a:normAutofit/>
          </a:bodyPr>
          <a:lstStyle/>
          <a:p>
            <a:r>
              <a:rPr lang="en-US" sz="4400" dirty="0">
                <a:solidFill>
                  <a:schemeClr val="tx1"/>
                </a:solidFill>
              </a:rPr>
              <a:t>Implementation </a:t>
            </a:r>
            <a:r>
              <a:rPr lang="en-US" sz="4400" dirty="0" smtClean="0">
                <a:solidFill>
                  <a:schemeClr val="tx1"/>
                </a:solidFill>
              </a:rPr>
              <a:t>Agenda</a:t>
            </a:r>
            <a:endParaRPr lang="en-US" dirty="0">
              <a:solidFill>
                <a:schemeClr val="tx1"/>
              </a:solidFill>
            </a:endParaRPr>
          </a:p>
        </p:txBody>
      </p:sp>
      <p:pic>
        <p:nvPicPr>
          <p:cNvPr id="4" name="Content Placeholder 3" descr="SSATP-Logo_onBlack.jpg"/>
          <p:cNvPicPr>
            <a:picLocks noChangeAspect="1"/>
          </p:cNvPicPr>
          <p:nvPr/>
        </p:nvPicPr>
        <p:blipFill>
          <a:blip r:embed="rId2"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4213781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SATP-Logo_onBlack.jpg"/>
          <p:cNvPicPr>
            <a:picLocks noGrp="1" noChangeAspect="1"/>
          </p:cNvPicPr>
          <p:nvPr>
            <p:ph idx="1"/>
          </p:nvPr>
        </p:nvPicPr>
        <p:blipFill>
          <a:blip r:embed="rId2" cstate="print"/>
          <a:stretch>
            <a:fillRect/>
          </a:stretch>
        </p:blipFill>
        <p:spPr>
          <a:xfrm>
            <a:off x="457200" y="1057275"/>
            <a:ext cx="8229600" cy="3133725"/>
          </a:xfrm>
          <a:prstGeom prst="rect">
            <a:avLst/>
          </a:prstGeom>
        </p:spPr>
      </p:pic>
      <p:sp>
        <p:nvSpPr>
          <p:cNvPr id="2" name="Title 1"/>
          <p:cNvSpPr>
            <a:spLocks noGrp="1"/>
          </p:cNvSpPr>
          <p:nvPr>
            <p:ph type="title"/>
          </p:nvPr>
        </p:nvSpPr>
        <p:spPr/>
        <p:txBody>
          <a:bodyPr/>
          <a:lstStyle/>
          <a:p>
            <a:r>
              <a:rPr lang="en-US" dirty="0" smtClean="0"/>
              <a:t>Connecting Africa</a:t>
            </a:r>
            <a:endParaRPr lang="en-US" dirty="0"/>
          </a:p>
        </p:txBody>
      </p:sp>
      <p:sp>
        <p:nvSpPr>
          <p:cNvPr id="3" name="TextBox 2"/>
          <p:cNvSpPr txBox="1"/>
          <p:nvPr/>
        </p:nvSpPr>
        <p:spPr>
          <a:xfrm>
            <a:off x="2209800" y="4648200"/>
            <a:ext cx="4724400" cy="830997"/>
          </a:xfrm>
          <a:prstGeom prst="rect">
            <a:avLst/>
          </a:prstGeom>
          <a:noFill/>
        </p:spPr>
        <p:txBody>
          <a:bodyPr wrap="square" rtlCol="0">
            <a:spAutoFit/>
          </a:bodyPr>
          <a:lstStyle/>
          <a:p>
            <a:pPr algn="ctr"/>
            <a:r>
              <a:rPr lang="en-US" sz="4800" dirty="0" smtClean="0">
                <a:effectLst>
                  <a:outerShdw blurRad="38100" dist="38100" dir="2700000" algn="tl">
                    <a:srgbClr val="000000">
                      <a:alpha val="43137"/>
                    </a:srgbClr>
                  </a:outerShdw>
                </a:effectLst>
                <a:latin typeface="+mj-lt"/>
              </a:rPr>
              <a:t>THANK YOU</a:t>
            </a:r>
            <a:endParaRPr lang="en-US" sz="4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621121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solidFill>
                  <a:schemeClr val="tx2">
                    <a:lumMod val="75000"/>
                  </a:schemeClr>
                </a:solidFill>
              </a:rPr>
              <a:t>Why capacity development?</a:t>
            </a:r>
          </a:p>
          <a:p>
            <a:endParaRPr lang="en-US" sz="2800" b="1" dirty="0" smtClean="0">
              <a:solidFill>
                <a:schemeClr val="tx2">
                  <a:lumMod val="75000"/>
                </a:schemeClr>
              </a:solidFill>
            </a:endParaRPr>
          </a:p>
          <a:p>
            <a:r>
              <a:rPr lang="en-US" sz="2800" b="1" dirty="0" smtClean="0">
                <a:solidFill>
                  <a:schemeClr val="tx2">
                    <a:lumMod val="75000"/>
                  </a:schemeClr>
                </a:solidFill>
              </a:rPr>
              <a:t>Vision</a:t>
            </a:r>
            <a:r>
              <a:rPr lang="en-US" sz="2800" b="1" dirty="0">
                <a:solidFill>
                  <a:schemeClr val="tx2">
                    <a:lumMod val="75000"/>
                  </a:schemeClr>
                </a:solidFill>
              </a:rPr>
              <a:t>, Mission, and Objective</a:t>
            </a:r>
          </a:p>
          <a:p>
            <a:endParaRPr lang="en-US" sz="2800" b="1" dirty="0">
              <a:solidFill>
                <a:schemeClr val="tx2">
                  <a:lumMod val="75000"/>
                </a:schemeClr>
              </a:solidFill>
            </a:endParaRPr>
          </a:p>
          <a:p>
            <a:r>
              <a:rPr lang="en-US" sz="2800" b="1" dirty="0">
                <a:solidFill>
                  <a:schemeClr val="tx2">
                    <a:lumMod val="75000"/>
                  </a:schemeClr>
                </a:solidFill>
              </a:rPr>
              <a:t>The Approach</a:t>
            </a:r>
          </a:p>
          <a:p>
            <a:endParaRPr lang="en-US" sz="2800" b="1" dirty="0" smtClean="0">
              <a:solidFill>
                <a:schemeClr val="tx2">
                  <a:lumMod val="75000"/>
                </a:schemeClr>
              </a:solidFill>
            </a:endParaRPr>
          </a:p>
          <a:p>
            <a:r>
              <a:rPr lang="en-US" sz="2800" b="1" dirty="0" smtClean="0">
                <a:solidFill>
                  <a:schemeClr val="tx2">
                    <a:lumMod val="75000"/>
                  </a:schemeClr>
                </a:solidFill>
              </a:rPr>
              <a:t>Guidance requested</a:t>
            </a:r>
            <a:endParaRPr lang="en-US" sz="2800" b="1" dirty="0">
              <a:solidFill>
                <a:schemeClr val="tx2">
                  <a:lumMod val="75000"/>
                </a:schemeClr>
              </a:solidFill>
            </a:endParaRPr>
          </a:p>
          <a:p>
            <a:endParaRPr lang="en-US" dirty="0"/>
          </a:p>
        </p:txBody>
      </p:sp>
      <p:sp>
        <p:nvSpPr>
          <p:cNvPr id="3" name="Title 2"/>
          <p:cNvSpPr>
            <a:spLocks noGrp="1"/>
          </p:cNvSpPr>
          <p:nvPr>
            <p:ph type="title"/>
          </p:nvPr>
        </p:nvSpPr>
        <p:spPr/>
        <p:txBody>
          <a:bodyPr>
            <a:normAutofit fontScale="90000"/>
          </a:bodyPr>
          <a:lstStyle/>
          <a:p>
            <a:r>
              <a:rPr lang="en-US" sz="4400" dirty="0" smtClean="0">
                <a:solidFill>
                  <a:schemeClr val="tx1"/>
                </a:solidFill>
              </a:rPr>
              <a:t>Capacity </a:t>
            </a:r>
            <a:r>
              <a:rPr lang="en-US" sz="4400" dirty="0">
                <a:solidFill>
                  <a:schemeClr val="tx1"/>
                </a:solidFill>
              </a:rPr>
              <a:t>Development </a:t>
            </a:r>
            <a:r>
              <a:rPr lang="en-US" sz="4400" dirty="0" smtClean="0">
                <a:solidFill>
                  <a:schemeClr val="tx1"/>
                </a:solidFill>
              </a:rPr>
              <a:t>Strategy</a:t>
            </a:r>
            <a:endParaRPr lang="en-US" dirty="0">
              <a:solidFill>
                <a:schemeClr val="tx1"/>
              </a:solidFill>
            </a:endParaRPr>
          </a:p>
        </p:txBody>
      </p:sp>
      <p:pic>
        <p:nvPicPr>
          <p:cNvPr id="4" name="Content Placeholder 3" descr="SSATP-Logo_onBlack.jpg"/>
          <p:cNvPicPr>
            <a:picLocks noChangeAspect="1"/>
          </p:cNvPicPr>
          <p:nvPr/>
        </p:nvPicPr>
        <p:blipFill>
          <a:blip r:embed="rId2"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1411217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ademic,education,households,measuring sticks,rulers,school supplies"/>
          <p:cNvPicPr>
            <a:picLocks noChangeAspect="1" noChangeArrowheads="1"/>
          </p:cNvPicPr>
          <p:nvPr/>
        </p:nvPicPr>
        <p:blipFill>
          <a:blip r:embed="rId3" cstate="print"/>
          <a:srcRect/>
          <a:stretch>
            <a:fillRect/>
          </a:stretch>
        </p:blipFill>
        <p:spPr bwMode="auto">
          <a:xfrm>
            <a:off x="1143000" y="442957"/>
            <a:ext cx="6858000" cy="4191000"/>
          </a:xfrm>
          <a:prstGeom prst="rect">
            <a:avLst/>
          </a:prstGeom>
          <a:noFill/>
        </p:spPr>
      </p:pic>
      <p:sp>
        <p:nvSpPr>
          <p:cNvPr id="7" name="Up Arrow 6"/>
          <p:cNvSpPr/>
          <p:nvPr/>
        </p:nvSpPr>
        <p:spPr>
          <a:xfrm>
            <a:off x="2057400"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Up Arrow 7"/>
          <p:cNvSpPr/>
          <p:nvPr/>
        </p:nvSpPr>
        <p:spPr>
          <a:xfrm>
            <a:off x="6401868"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1333500" y="4752201"/>
            <a:ext cx="2286000" cy="1600438"/>
          </a:xfrm>
          <a:prstGeom prst="rect">
            <a:avLst/>
          </a:prstGeom>
          <a:noFill/>
        </p:spPr>
        <p:txBody>
          <a:bodyPr wrap="square" rtlCol="0">
            <a:spAutoFit/>
          </a:bodyPr>
          <a:lstStyle/>
          <a:p>
            <a:pPr algn="ctr"/>
            <a:r>
              <a:rPr lang="en-US" sz="2000" dirty="0" smtClean="0">
                <a:solidFill>
                  <a:srgbClr val="464646"/>
                </a:solidFill>
                <a:latin typeface="Arial Black" pitchFamily="34" charset="0"/>
              </a:rPr>
              <a:t>Current results</a:t>
            </a:r>
          </a:p>
          <a:p>
            <a:pPr algn="ctr"/>
            <a:r>
              <a:rPr lang="en-US" sz="2000" dirty="0" smtClean="0">
                <a:solidFill>
                  <a:srgbClr val="464646"/>
                </a:solidFill>
                <a:latin typeface="Arial Black" pitchFamily="34" charset="0"/>
              </a:rPr>
              <a:t>DP1</a:t>
            </a:r>
          </a:p>
          <a:p>
            <a:pPr algn="ctr"/>
            <a:r>
              <a:rPr lang="en-US" sz="2000" dirty="0" smtClean="0">
                <a:solidFill>
                  <a:srgbClr val="464646"/>
                </a:solidFill>
                <a:latin typeface="Arial Black" pitchFamily="34" charset="0"/>
              </a:rPr>
              <a:t>DP2</a:t>
            </a:r>
          </a:p>
          <a:p>
            <a:endParaRPr lang="en-US" dirty="0">
              <a:solidFill>
                <a:prstClr val="black"/>
              </a:solidFill>
            </a:endParaRPr>
          </a:p>
        </p:txBody>
      </p:sp>
      <p:sp>
        <p:nvSpPr>
          <p:cNvPr id="10" name="TextBox 9"/>
          <p:cNvSpPr txBox="1"/>
          <p:nvPr/>
        </p:nvSpPr>
        <p:spPr>
          <a:xfrm>
            <a:off x="6020868" y="4765020"/>
            <a:ext cx="1600200" cy="1323439"/>
          </a:xfrm>
          <a:prstGeom prst="rect">
            <a:avLst/>
          </a:prstGeom>
          <a:noFill/>
        </p:spPr>
        <p:txBody>
          <a:bodyPr wrap="square" rtlCol="0">
            <a:spAutoFit/>
          </a:bodyPr>
          <a:lstStyle/>
          <a:p>
            <a:pPr algn="ctr"/>
            <a:r>
              <a:rPr lang="en-US" sz="2000" dirty="0" smtClean="0">
                <a:solidFill>
                  <a:srgbClr val="464646"/>
                </a:solidFill>
                <a:latin typeface="Arial Black" pitchFamily="34" charset="0"/>
              </a:rPr>
              <a:t>Desired or expected  results</a:t>
            </a:r>
            <a:endParaRPr lang="en-US" sz="2000" dirty="0">
              <a:solidFill>
                <a:srgbClr val="464646"/>
              </a:solidFill>
              <a:latin typeface="Arial Black" pitchFamily="34" charset="0"/>
            </a:endParaRPr>
          </a:p>
        </p:txBody>
      </p:sp>
      <p:sp>
        <p:nvSpPr>
          <p:cNvPr id="11" name="Left Brace 10"/>
          <p:cNvSpPr/>
          <p:nvPr/>
        </p:nvSpPr>
        <p:spPr>
          <a:xfrm rot="5400000">
            <a:off x="4381500" y="-266700"/>
            <a:ext cx="609600" cy="4495800"/>
          </a:xfrm>
          <a:prstGeom prst="leftBrace">
            <a:avLst>
              <a:gd name="adj1" fmla="val 28209"/>
              <a:gd name="adj2" fmla="val 50791"/>
            </a:avLst>
          </a:prstGeom>
          <a:ln w="5715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 name="Title 3"/>
          <p:cNvSpPr>
            <a:spLocks noGrp="1"/>
          </p:cNvSpPr>
          <p:nvPr>
            <p:ph type="title"/>
          </p:nvPr>
        </p:nvSpPr>
        <p:spPr>
          <a:xfrm>
            <a:off x="457200" y="304800"/>
            <a:ext cx="8229600" cy="1143000"/>
          </a:xfrm>
        </p:spPr>
        <p:txBody>
          <a:bodyPr/>
          <a:lstStyle/>
          <a:p>
            <a:pPr algn="ctr"/>
            <a:r>
              <a:rPr lang="en-US" dirty="0" smtClean="0"/>
              <a:t>Bridge the capacity gap</a:t>
            </a:r>
            <a:endParaRPr lang="en-US" dirty="0"/>
          </a:p>
        </p:txBody>
      </p:sp>
      <p:pic>
        <p:nvPicPr>
          <p:cNvPr id="13" name="Content Placeholder 3" descr="SSATP-Logo_onBlack.jpg"/>
          <p:cNvPicPr>
            <a:picLocks noChangeAspect="1"/>
          </p:cNvPicPr>
          <p:nvPr/>
        </p:nvPicPr>
        <p:blipFill>
          <a:blip r:embed="rId4" cstate="print"/>
          <a:stretch>
            <a:fillRect/>
          </a:stretch>
        </p:blipFill>
        <p:spPr>
          <a:xfrm>
            <a:off x="7813627" y="6172200"/>
            <a:ext cx="1330373" cy="685800"/>
          </a:xfrm>
          <a:prstGeom prst="rect">
            <a:avLst/>
          </a:prstGeom>
        </p:spPr>
      </p:pic>
    </p:spTree>
    <p:extLst>
      <p:ext uri="{BB962C8B-B14F-4D97-AF65-F5344CB8AC3E}">
        <p14:creationId xmlns:p14="http://schemas.microsoft.com/office/powerpoint/2010/main" val="106520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ademic,education,households,measuring sticks,rulers,school supplies"/>
          <p:cNvPicPr>
            <a:picLocks noChangeAspect="1" noChangeArrowheads="1"/>
          </p:cNvPicPr>
          <p:nvPr/>
        </p:nvPicPr>
        <p:blipFill>
          <a:blip r:embed="rId3" cstate="print"/>
          <a:srcRect/>
          <a:stretch>
            <a:fillRect/>
          </a:stretch>
        </p:blipFill>
        <p:spPr bwMode="auto">
          <a:xfrm>
            <a:off x="1143000" y="442957"/>
            <a:ext cx="6858000" cy="4191000"/>
          </a:xfrm>
          <a:prstGeom prst="rect">
            <a:avLst/>
          </a:prstGeom>
          <a:noFill/>
        </p:spPr>
      </p:pic>
      <p:sp>
        <p:nvSpPr>
          <p:cNvPr id="7" name="Up Arrow 6"/>
          <p:cNvSpPr/>
          <p:nvPr/>
        </p:nvSpPr>
        <p:spPr>
          <a:xfrm>
            <a:off x="2057400"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6401868"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333500" y="4752201"/>
            <a:ext cx="2286000" cy="1600438"/>
          </a:xfrm>
          <a:prstGeom prst="rect">
            <a:avLst/>
          </a:prstGeom>
          <a:noFill/>
        </p:spPr>
        <p:txBody>
          <a:bodyPr wrap="square" rtlCol="0">
            <a:spAutoFit/>
          </a:bodyPr>
          <a:lstStyle/>
          <a:p>
            <a:pPr algn="ctr"/>
            <a:r>
              <a:rPr lang="en-US" sz="2000" dirty="0" smtClean="0">
                <a:solidFill>
                  <a:schemeClr val="tx2"/>
                </a:solidFill>
                <a:latin typeface="Arial Black" pitchFamily="34" charset="0"/>
              </a:rPr>
              <a:t>Current results</a:t>
            </a:r>
          </a:p>
          <a:p>
            <a:pPr algn="ctr"/>
            <a:r>
              <a:rPr lang="en-US" sz="2000" dirty="0" smtClean="0">
                <a:solidFill>
                  <a:schemeClr val="tx2"/>
                </a:solidFill>
                <a:latin typeface="Arial Black" pitchFamily="34" charset="0"/>
              </a:rPr>
              <a:t>DP1</a:t>
            </a:r>
          </a:p>
          <a:p>
            <a:pPr algn="ctr"/>
            <a:r>
              <a:rPr lang="en-US" sz="2000" dirty="0" smtClean="0">
                <a:solidFill>
                  <a:schemeClr val="tx2"/>
                </a:solidFill>
                <a:latin typeface="Arial Black" pitchFamily="34" charset="0"/>
              </a:rPr>
              <a:t>DP2</a:t>
            </a:r>
          </a:p>
          <a:p>
            <a:endParaRPr lang="en-US" dirty="0"/>
          </a:p>
        </p:txBody>
      </p:sp>
      <p:sp>
        <p:nvSpPr>
          <p:cNvPr id="10" name="TextBox 9"/>
          <p:cNvSpPr txBox="1"/>
          <p:nvPr/>
        </p:nvSpPr>
        <p:spPr>
          <a:xfrm>
            <a:off x="6020868" y="4765020"/>
            <a:ext cx="1600200" cy="1323439"/>
          </a:xfrm>
          <a:prstGeom prst="rect">
            <a:avLst/>
          </a:prstGeom>
          <a:noFill/>
        </p:spPr>
        <p:txBody>
          <a:bodyPr wrap="square" rtlCol="0">
            <a:spAutoFit/>
          </a:bodyPr>
          <a:lstStyle/>
          <a:p>
            <a:pPr algn="ctr"/>
            <a:r>
              <a:rPr lang="en-US" sz="2000" dirty="0" smtClean="0">
                <a:solidFill>
                  <a:schemeClr val="tx2"/>
                </a:solidFill>
                <a:latin typeface="Arial Black" pitchFamily="34" charset="0"/>
              </a:rPr>
              <a:t>Desired or expected  results</a:t>
            </a:r>
            <a:endParaRPr lang="en-US" sz="2000" dirty="0">
              <a:solidFill>
                <a:schemeClr val="tx2"/>
              </a:solidFill>
              <a:latin typeface="Arial Black" pitchFamily="34" charset="0"/>
            </a:endParaRPr>
          </a:p>
        </p:txBody>
      </p:sp>
      <p:sp>
        <p:nvSpPr>
          <p:cNvPr id="11" name="Left Brace 10"/>
          <p:cNvSpPr/>
          <p:nvPr/>
        </p:nvSpPr>
        <p:spPr>
          <a:xfrm rot="5400000">
            <a:off x="4381500" y="-266700"/>
            <a:ext cx="609600" cy="4495800"/>
          </a:xfrm>
          <a:prstGeom prst="leftBrace">
            <a:avLst>
              <a:gd name="adj1" fmla="val 28209"/>
              <a:gd name="adj2" fmla="val 50791"/>
            </a:avLst>
          </a:prstGeom>
          <a:ln w="5715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itle 3"/>
          <p:cNvSpPr>
            <a:spLocks noGrp="1"/>
          </p:cNvSpPr>
          <p:nvPr>
            <p:ph type="title"/>
          </p:nvPr>
        </p:nvSpPr>
        <p:spPr>
          <a:xfrm>
            <a:off x="457200" y="304800"/>
            <a:ext cx="8229600" cy="1143000"/>
          </a:xfrm>
        </p:spPr>
        <p:txBody>
          <a:bodyPr/>
          <a:lstStyle/>
          <a:p>
            <a:pPr algn="ctr"/>
            <a:r>
              <a:rPr lang="en-US" dirty="0" smtClean="0"/>
              <a:t>Bridge the capacity gap</a:t>
            </a:r>
            <a:endParaRPr lang="en-US" dirty="0"/>
          </a:p>
        </p:txBody>
      </p:sp>
      <p:pic>
        <p:nvPicPr>
          <p:cNvPr id="13" name="Content Placeholder 3" descr="SSATP-Logo_onBlack.jpg"/>
          <p:cNvPicPr>
            <a:picLocks noChangeAspect="1"/>
          </p:cNvPicPr>
          <p:nvPr/>
        </p:nvPicPr>
        <p:blipFill>
          <a:blip r:embed="rId4" cstate="print"/>
          <a:stretch>
            <a:fillRect/>
          </a:stretch>
        </p:blipFill>
        <p:spPr>
          <a:xfrm>
            <a:off x="7391399" y="5890260"/>
            <a:ext cx="1330373" cy="685800"/>
          </a:xfrm>
          <a:prstGeom prst="rect">
            <a:avLst/>
          </a:prstGeom>
        </p:spPr>
      </p:pic>
      <p:graphicFrame>
        <p:nvGraphicFramePr>
          <p:cNvPr id="14" name="Diagram 13"/>
          <p:cNvGraphicFramePr/>
          <p:nvPr/>
        </p:nvGraphicFramePr>
        <p:xfrm>
          <a:off x="3124200" y="2438400"/>
          <a:ext cx="3429000" cy="4191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5" name="TextBox 14"/>
          <p:cNvSpPr txBox="1"/>
          <p:nvPr/>
        </p:nvSpPr>
        <p:spPr>
          <a:xfrm>
            <a:off x="2971800" y="2753170"/>
            <a:ext cx="3429000" cy="707886"/>
          </a:xfrm>
          <a:prstGeom prst="rect">
            <a:avLst/>
          </a:prstGeom>
          <a:noFill/>
        </p:spPr>
        <p:txBody>
          <a:bodyPr wrap="square" rtlCol="0">
            <a:spAutoFit/>
          </a:bodyPr>
          <a:lstStyle/>
          <a:p>
            <a:pPr algn="ctr"/>
            <a:r>
              <a:rPr lang="en-US" sz="2000" dirty="0" smtClean="0">
                <a:solidFill>
                  <a:srgbClr val="C00000"/>
                </a:solidFill>
                <a:latin typeface="Arial Black" pitchFamily="34" charset="0"/>
              </a:rPr>
              <a:t>Process to achieve desired results</a:t>
            </a:r>
          </a:p>
        </p:txBody>
      </p:sp>
      <p:sp>
        <p:nvSpPr>
          <p:cNvPr id="16" name="TextBox 15"/>
          <p:cNvSpPr txBox="1"/>
          <p:nvPr/>
        </p:nvSpPr>
        <p:spPr>
          <a:xfrm>
            <a:off x="3200400" y="4724400"/>
            <a:ext cx="2971800" cy="954107"/>
          </a:xfrm>
          <a:prstGeom prst="rect">
            <a:avLst/>
          </a:prstGeom>
          <a:noFill/>
        </p:spPr>
        <p:txBody>
          <a:bodyPr wrap="square" rtlCol="0">
            <a:spAutoFit/>
          </a:bodyPr>
          <a:lstStyle/>
          <a:p>
            <a:pPr algn="ctr"/>
            <a:r>
              <a:rPr lang="en-US" sz="2800" dirty="0" smtClean="0">
                <a:solidFill>
                  <a:srgbClr val="C00000"/>
                </a:solidFill>
                <a:latin typeface="Arial Black" pitchFamily="34" charset="0"/>
              </a:rPr>
              <a:t>Capacity Development</a:t>
            </a:r>
          </a:p>
        </p:txBody>
      </p:sp>
    </p:spTree>
    <p:extLst>
      <p:ext uri="{BB962C8B-B14F-4D97-AF65-F5344CB8AC3E}">
        <p14:creationId xmlns:p14="http://schemas.microsoft.com/office/powerpoint/2010/main" val="308459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a:solidFill>
                  <a:schemeClr val="tx2">
                    <a:lumMod val="75000"/>
                  </a:schemeClr>
                </a:solidFill>
              </a:rPr>
              <a:t>SSATP’s </a:t>
            </a:r>
            <a:r>
              <a:rPr lang="en-US" sz="2800" u="sng" dirty="0">
                <a:solidFill>
                  <a:schemeClr val="tx2">
                    <a:lumMod val="75000"/>
                  </a:schemeClr>
                </a:solidFill>
              </a:rPr>
              <a:t>overall mission</a:t>
            </a:r>
            <a:r>
              <a:rPr lang="en-US" sz="2800" dirty="0">
                <a:solidFill>
                  <a:schemeClr val="tx2">
                    <a:lumMod val="75000"/>
                  </a:schemeClr>
                </a:solidFill>
              </a:rPr>
              <a:t> remains to facilitate policy development and conduct related capacity development activities in Africa’s transport sector. </a:t>
            </a:r>
          </a:p>
          <a:p>
            <a:endParaRPr lang="en-US" sz="2800" dirty="0">
              <a:solidFill>
                <a:schemeClr val="tx2">
                  <a:lumMod val="75000"/>
                </a:schemeClr>
              </a:solidFill>
            </a:endParaRPr>
          </a:p>
          <a:p>
            <a:r>
              <a:rPr lang="en-US" sz="2800" dirty="0">
                <a:solidFill>
                  <a:schemeClr val="tx2">
                    <a:lumMod val="75000"/>
                  </a:schemeClr>
                </a:solidFill>
              </a:rPr>
              <a:t>The </a:t>
            </a:r>
            <a:r>
              <a:rPr lang="en-US" sz="2800" u="sng" dirty="0">
                <a:solidFill>
                  <a:schemeClr val="tx2">
                    <a:lumMod val="75000"/>
                  </a:schemeClr>
                </a:solidFill>
              </a:rPr>
              <a:t>objective of the CD strategy</a:t>
            </a:r>
            <a:r>
              <a:rPr lang="en-US" sz="2800" dirty="0">
                <a:solidFill>
                  <a:schemeClr val="tx2">
                    <a:lumMod val="75000"/>
                  </a:schemeClr>
                </a:solidFill>
              </a:rPr>
              <a:t> is to support member countries in implementing their transport policies in selected priority areas, and </a:t>
            </a:r>
            <a:r>
              <a:rPr lang="en-US" sz="2800" dirty="0" smtClean="0">
                <a:solidFill>
                  <a:schemeClr val="tx2">
                    <a:lumMod val="75000"/>
                  </a:schemeClr>
                </a:solidFill>
              </a:rPr>
              <a:t>to do so against a background </a:t>
            </a:r>
            <a:r>
              <a:rPr lang="en-US" sz="2800" dirty="0">
                <a:solidFill>
                  <a:schemeClr val="tx2">
                    <a:lumMod val="75000"/>
                  </a:schemeClr>
                </a:solidFill>
              </a:rPr>
              <a:t>of very limited </a:t>
            </a:r>
            <a:r>
              <a:rPr lang="en-US" sz="2800" dirty="0" smtClean="0">
                <a:solidFill>
                  <a:schemeClr val="tx2">
                    <a:lumMod val="75000"/>
                  </a:schemeClr>
                </a:solidFill>
              </a:rPr>
              <a:t>resources by strengthening stakeholders ability to achieve specific objectives </a:t>
            </a:r>
            <a:r>
              <a:rPr lang="en-US" sz="2800" b="1" dirty="0" smtClean="0">
                <a:solidFill>
                  <a:schemeClr val="tx2">
                    <a:lumMod val="75000"/>
                  </a:schemeClr>
                </a:solidFill>
              </a:rPr>
              <a:t>(Results).</a:t>
            </a:r>
          </a:p>
          <a:p>
            <a:endParaRPr lang="en-US" sz="2800" dirty="0">
              <a:solidFill>
                <a:schemeClr val="tx2">
                  <a:lumMod val="75000"/>
                </a:schemeClr>
              </a:solidFill>
            </a:endParaRPr>
          </a:p>
          <a:p>
            <a:r>
              <a:rPr lang="en-US" sz="2800" dirty="0">
                <a:solidFill>
                  <a:schemeClr val="tx2">
                    <a:lumMod val="75000"/>
                  </a:schemeClr>
                </a:solidFill>
              </a:rPr>
              <a:t>The </a:t>
            </a:r>
            <a:r>
              <a:rPr lang="en-US" sz="2800" u="sng" dirty="0">
                <a:solidFill>
                  <a:schemeClr val="tx2">
                    <a:lumMod val="75000"/>
                  </a:schemeClr>
                </a:solidFill>
              </a:rPr>
              <a:t>vision with regard to CD </a:t>
            </a:r>
            <a:r>
              <a:rPr lang="en-US" sz="2800" dirty="0" smtClean="0">
                <a:solidFill>
                  <a:schemeClr val="tx2">
                    <a:lumMod val="75000"/>
                  </a:schemeClr>
                </a:solidFill>
              </a:rPr>
              <a:t>is </a:t>
            </a:r>
            <a:r>
              <a:rPr lang="en-US" sz="2800" dirty="0">
                <a:solidFill>
                  <a:schemeClr val="tx2">
                    <a:lumMod val="75000"/>
                  </a:schemeClr>
                </a:solidFill>
              </a:rPr>
              <a:t>to become a reference in addressing CD weaknesses in the implementation of transport policies in Africa</a:t>
            </a:r>
            <a:r>
              <a:rPr lang="en-US" sz="2800" dirty="0" smtClean="0">
                <a:solidFill>
                  <a:schemeClr val="tx2">
                    <a:lumMod val="75000"/>
                  </a:schemeClr>
                </a:solidFill>
              </a:rPr>
              <a:t>.</a:t>
            </a:r>
            <a:endParaRPr lang="en-US" dirty="0"/>
          </a:p>
        </p:txBody>
      </p:sp>
      <p:sp>
        <p:nvSpPr>
          <p:cNvPr id="3" name="Title 2"/>
          <p:cNvSpPr>
            <a:spLocks noGrp="1"/>
          </p:cNvSpPr>
          <p:nvPr>
            <p:ph type="title"/>
          </p:nvPr>
        </p:nvSpPr>
        <p:spPr/>
        <p:txBody>
          <a:bodyPr>
            <a:normAutofit/>
          </a:bodyPr>
          <a:lstStyle/>
          <a:p>
            <a:r>
              <a:rPr lang="en-US" sz="4400" dirty="0" smtClean="0">
                <a:solidFill>
                  <a:schemeClr val="tx2">
                    <a:lumMod val="75000"/>
                  </a:schemeClr>
                </a:solidFill>
              </a:rPr>
              <a:t>Mission, Objective </a:t>
            </a:r>
            <a:r>
              <a:rPr lang="en-US" sz="4000" dirty="0" smtClean="0">
                <a:solidFill>
                  <a:schemeClr val="tx2">
                    <a:lumMod val="75000"/>
                  </a:schemeClr>
                </a:solidFill>
              </a:rPr>
              <a:t>and Vision</a:t>
            </a:r>
            <a:endParaRPr lang="en-US" dirty="0"/>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287903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sz="2800" b="1" u="sng" dirty="0" smtClean="0">
                <a:solidFill>
                  <a:schemeClr val="tx2">
                    <a:lumMod val="75000"/>
                  </a:schemeClr>
                </a:solidFill>
              </a:rPr>
              <a:t>Based on the assumption that they serve one reason: </a:t>
            </a:r>
            <a:endParaRPr lang="en-US" sz="2800" b="1" u="sng" dirty="0">
              <a:solidFill>
                <a:schemeClr val="tx2">
                  <a:lumMod val="75000"/>
                </a:schemeClr>
              </a:solidFill>
            </a:endParaRPr>
          </a:p>
          <a:p>
            <a:pPr marL="109728" indent="0">
              <a:spcBef>
                <a:spcPts val="1200"/>
              </a:spcBef>
              <a:buNone/>
            </a:pPr>
            <a:r>
              <a:rPr lang="en-US" sz="2800" b="1" dirty="0" smtClean="0">
                <a:solidFill>
                  <a:schemeClr val="accent5"/>
                </a:solidFill>
              </a:rPr>
              <a:t>To strengthen stakeholders ability to achieve specific objectives, tasks or purposes</a:t>
            </a:r>
          </a:p>
          <a:p>
            <a:pPr marL="109728" indent="0">
              <a:buNone/>
            </a:pPr>
            <a:endParaRPr lang="en-US" sz="2800" b="1" dirty="0">
              <a:solidFill>
                <a:schemeClr val="accent5"/>
              </a:solidFill>
            </a:endParaRPr>
          </a:p>
          <a:p>
            <a:pPr marL="109728" indent="0">
              <a:buNone/>
            </a:pPr>
            <a:r>
              <a:rPr lang="en-US" sz="2800" b="1" u="sng" dirty="0" smtClean="0">
                <a:solidFill>
                  <a:schemeClr val="tx2">
                    <a:lumMod val="75000"/>
                  </a:schemeClr>
                </a:solidFill>
              </a:rPr>
              <a:t>Directly linked with </a:t>
            </a:r>
            <a:r>
              <a:rPr lang="en-US" sz="2800" b="1" u="sng" dirty="0" err="1" smtClean="0">
                <a:solidFill>
                  <a:schemeClr val="tx2">
                    <a:lumMod val="75000"/>
                  </a:schemeClr>
                </a:solidFill>
              </a:rPr>
              <a:t>programme’s</a:t>
            </a:r>
            <a:r>
              <a:rPr lang="en-US" sz="2800" b="1" u="sng" dirty="0" smtClean="0">
                <a:solidFill>
                  <a:schemeClr val="tx2">
                    <a:lumMod val="75000"/>
                  </a:schemeClr>
                </a:solidFill>
              </a:rPr>
              <a:t> sustainability :</a:t>
            </a:r>
          </a:p>
          <a:p>
            <a:pPr marL="109728" indent="0">
              <a:spcBef>
                <a:spcPts val="1200"/>
              </a:spcBef>
              <a:buNone/>
            </a:pPr>
            <a:r>
              <a:rPr lang="en-US" sz="2800" b="1" dirty="0" smtClean="0">
                <a:solidFill>
                  <a:schemeClr val="accent5"/>
                </a:solidFill>
              </a:rPr>
              <a:t>To continue its existence and functioning beyond its end in terms of ensuring that its results are used and exploited continuously</a:t>
            </a:r>
          </a:p>
          <a:p>
            <a:pPr marL="109728" indent="0" algn="ctr">
              <a:buNone/>
            </a:pPr>
            <a:endParaRPr lang="en-US" sz="2800" b="1" dirty="0" smtClean="0">
              <a:solidFill>
                <a:schemeClr val="tx2">
                  <a:lumMod val="75000"/>
                </a:schemeClr>
              </a:solidFill>
            </a:endParaRPr>
          </a:p>
          <a:p>
            <a:pPr marL="109728" indent="0">
              <a:buNone/>
            </a:pPr>
            <a:r>
              <a:rPr lang="en-US" sz="2800" b="1" u="sng" dirty="0" smtClean="0">
                <a:solidFill>
                  <a:schemeClr val="tx2">
                    <a:lumMod val="75000"/>
                  </a:schemeClr>
                </a:solidFill>
              </a:rPr>
              <a:t>Starting point:</a:t>
            </a:r>
          </a:p>
          <a:p>
            <a:pPr marL="109728" indent="0">
              <a:spcBef>
                <a:spcPts val="1200"/>
              </a:spcBef>
              <a:buNone/>
            </a:pPr>
            <a:r>
              <a:rPr lang="en-US" sz="2800" b="1" dirty="0" smtClean="0">
                <a:solidFill>
                  <a:schemeClr val="accent5"/>
                </a:solidFill>
              </a:rPr>
              <a:t>Define clear objectives </a:t>
            </a:r>
          </a:p>
          <a:p>
            <a:pPr marL="109728" indent="0" algn="ctr">
              <a:buNone/>
            </a:pPr>
            <a:endParaRPr lang="en-US" sz="2800" b="1" dirty="0">
              <a:solidFill>
                <a:schemeClr val="accent5"/>
              </a:solidFill>
            </a:endParaRPr>
          </a:p>
          <a:p>
            <a:pPr marL="109728" indent="0">
              <a:buNone/>
            </a:pPr>
            <a:r>
              <a:rPr lang="en-US" sz="2800" b="1" u="sng" dirty="0" smtClean="0"/>
              <a:t>Essential element:</a:t>
            </a:r>
          </a:p>
          <a:p>
            <a:pPr marL="109728" indent="0">
              <a:spcBef>
                <a:spcPts val="1200"/>
              </a:spcBef>
              <a:buNone/>
            </a:pPr>
            <a:r>
              <a:rPr lang="en-US" sz="2800" b="1" dirty="0" smtClean="0">
                <a:solidFill>
                  <a:schemeClr val="accent5"/>
                </a:solidFill>
              </a:rPr>
              <a:t>Ensure that existing capacities and knowledge on the ground of stakeholders are fully mobilized and explored</a:t>
            </a:r>
          </a:p>
          <a:p>
            <a:pPr marL="109728" indent="0" algn="ctr">
              <a:buNone/>
            </a:pPr>
            <a:endParaRPr lang="en-US" sz="2800" b="1" dirty="0">
              <a:solidFill>
                <a:schemeClr val="accent5"/>
              </a:solidFill>
            </a:endParaRPr>
          </a:p>
          <a:p>
            <a:endParaRPr lang="en-US" dirty="0"/>
          </a:p>
        </p:txBody>
      </p:sp>
      <p:sp>
        <p:nvSpPr>
          <p:cNvPr id="3" name="Title 2"/>
          <p:cNvSpPr>
            <a:spLocks noGrp="1"/>
          </p:cNvSpPr>
          <p:nvPr>
            <p:ph type="title"/>
          </p:nvPr>
        </p:nvSpPr>
        <p:spPr/>
        <p:txBody>
          <a:bodyPr>
            <a:normAutofit fontScale="90000"/>
          </a:bodyPr>
          <a:lstStyle/>
          <a:p>
            <a:r>
              <a:rPr lang="en-US" sz="4400" dirty="0" smtClean="0">
                <a:solidFill>
                  <a:schemeClr val="tx1"/>
                </a:solidFill>
              </a:rPr>
              <a:t>Capacity </a:t>
            </a:r>
            <a:r>
              <a:rPr lang="en-US" sz="4400" dirty="0">
                <a:solidFill>
                  <a:schemeClr val="tx1"/>
                </a:solidFill>
              </a:rPr>
              <a:t>Development </a:t>
            </a:r>
            <a:r>
              <a:rPr lang="en-US" sz="4400" dirty="0" smtClean="0">
                <a:solidFill>
                  <a:schemeClr val="tx1"/>
                </a:solidFill>
              </a:rPr>
              <a:t>Strategy</a:t>
            </a:r>
            <a:endParaRPr lang="en-US" dirty="0">
              <a:solidFill>
                <a:schemeClr val="tx1"/>
              </a:solidFill>
            </a:endParaRPr>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1383116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382000" cy="5661660"/>
          </a:xfrm>
        </p:spPr>
        <p:txBody>
          <a:bodyPr>
            <a:normAutofit fontScale="55000" lnSpcReduction="20000"/>
          </a:bodyPr>
          <a:lstStyle/>
          <a:p>
            <a:pPr marL="109728" indent="0">
              <a:buNone/>
            </a:pPr>
            <a:r>
              <a:rPr lang="en-US" sz="2800" b="1" u="sng" dirty="0" smtClean="0">
                <a:solidFill>
                  <a:schemeClr val="tx2">
                    <a:lumMod val="75000"/>
                  </a:schemeClr>
                </a:solidFill>
              </a:rPr>
              <a:t>Define clear CD objectives</a:t>
            </a:r>
          </a:p>
          <a:p>
            <a:pPr marL="109728" indent="0">
              <a:buNone/>
            </a:pPr>
            <a:endParaRPr lang="en-US" sz="2800" b="1" u="sng" dirty="0" smtClean="0">
              <a:solidFill>
                <a:schemeClr val="tx2">
                  <a:lumMod val="75000"/>
                </a:schemeClr>
              </a:solidFill>
            </a:endParaRPr>
          </a:p>
          <a:p>
            <a:pPr marL="11113" indent="-11113">
              <a:buFont typeface="Wingdings" pitchFamily="2" charset="2"/>
              <a:buChar char="ü"/>
            </a:pPr>
            <a:r>
              <a:rPr lang="en-US" sz="2800" dirty="0">
                <a:solidFill>
                  <a:schemeClr val="accent5"/>
                </a:solidFill>
              </a:rPr>
              <a:t> </a:t>
            </a:r>
            <a:r>
              <a:rPr lang="en-US" sz="2800" dirty="0" smtClean="0">
                <a:solidFill>
                  <a:schemeClr val="accent5"/>
                </a:solidFill>
              </a:rPr>
              <a:t>    </a:t>
            </a:r>
            <a:r>
              <a:rPr lang="en-US" sz="3300" dirty="0" smtClean="0">
                <a:solidFill>
                  <a:schemeClr val="accent5"/>
                </a:solidFill>
              </a:rPr>
              <a:t>Aligned </a:t>
            </a:r>
            <a:r>
              <a:rPr lang="en-US" sz="3300" dirty="0">
                <a:solidFill>
                  <a:schemeClr val="accent5"/>
                </a:solidFill>
              </a:rPr>
              <a:t>with the </a:t>
            </a:r>
            <a:r>
              <a:rPr lang="en-US" sz="3300" dirty="0" err="1">
                <a:solidFill>
                  <a:schemeClr val="accent5"/>
                </a:solidFill>
              </a:rPr>
              <a:t>programme</a:t>
            </a:r>
            <a:r>
              <a:rPr lang="en-US" sz="3300" dirty="0">
                <a:solidFill>
                  <a:schemeClr val="accent5"/>
                </a:solidFill>
              </a:rPr>
              <a:t> activities </a:t>
            </a:r>
          </a:p>
          <a:p>
            <a:pPr marL="447675" indent="-447675" defTabSz="447675">
              <a:buFont typeface="Wingdings" pitchFamily="2" charset="2"/>
              <a:buChar char="ü"/>
            </a:pPr>
            <a:r>
              <a:rPr lang="en-US" sz="3300" dirty="0">
                <a:solidFill>
                  <a:schemeClr val="accent5"/>
                </a:solidFill>
              </a:rPr>
              <a:t>Based on specific capacity required</a:t>
            </a:r>
          </a:p>
          <a:p>
            <a:pPr marL="0" indent="0">
              <a:spcBef>
                <a:spcPts val="1200"/>
              </a:spcBef>
              <a:buNone/>
            </a:pPr>
            <a:r>
              <a:rPr lang="en-US" sz="2800" b="1" dirty="0">
                <a:solidFill>
                  <a:schemeClr val="accent5"/>
                </a:solidFill>
              </a:rPr>
              <a:t>	</a:t>
            </a:r>
            <a:r>
              <a:rPr lang="en-US" sz="2800" b="1" dirty="0" smtClean="0"/>
              <a:t>Main question:       </a:t>
            </a:r>
            <a:r>
              <a:rPr lang="en-US" sz="3800" b="1" dirty="0" smtClean="0">
                <a:solidFill>
                  <a:schemeClr val="accent5"/>
                </a:solidFill>
              </a:rPr>
              <a:t>Capacity to do what?</a:t>
            </a:r>
          </a:p>
          <a:p>
            <a:pPr marL="354012" indent="0">
              <a:buNone/>
            </a:pPr>
            <a:endParaRPr lang="en-US" sz="2800" dirty="0" smtClean="0">
              <a:solidFill>
                <a:schemeClr val="accent5"/>
              </a:solidFill>
            </a:endParaRPr>
          </a:p>
          <a:p>
            <a:pPr marL="109728" indent="0">
              <a:buNone/>
            </a:pPr>
            <a:r>
              <a:rPr lang="en-US" sz="2800" b="1" u="sng" dirty="0">
                <a:solidFill>
                  <a:schemeClr val="tx2">
                    <a:lumMod val="75000"/>
                  </a:schemeClr>
                </a:solidFill>
              </a:rPr>
              <a:t>Engage selectivity following clear and transparent </a:t>
            </a:r>
            <a:r>
              <a:rPr lang="en-US" sz="2800" b="1" u="sng" dirty="0" smtClean="0">
                <a:solidFill>
                  <a:schemeClr val="tx2">
                    <a:lumMod val="75000"/>
                  </a:schemeClr>
                </a:solidFill>
              </a:rPr>
              <a:t>criteria</a:t>
            </a:r>
          </a:p>
          <a:p>
            <a:pPr marL="109728" indent="0">
              <a:buNone/>
            </a:pPr>
            <a:endParaRPr lang="en-US" sz="2800" b="1" u="sng" dirty="0">
              <a:solidFill>
                <a:schemeClr val="tx2">
                  <a:lumMod val="75000"/>
                </a:schemeClr>
              </a:solidFill>
            </a:endParaRPr>
          </a:p>
          <a:p>
            <a:pPr marL="566737" indent="-457200">
              <a:buFont typeface="Wingdings" pitchFamily="2" charset="2"/>
              <a:buChar char="ü"/>
            </a:pPr>
            <a:r>
              <a:rPr lang="en-US" sz="3300" dirty="0">
                <a:solidFill>
                  <a:schemeClr val="accent5"/>
                </a:solidFill>
              </a:rPr>
              <a:t>Due to scarcity of recourses, big number of countries, huge needs</a:t>
            </a:r>
          </a:p>
          <a:p>
            <a:pPr marL="566737" indent="-457200">
              <a:buFont typeface="Wingdings" pitchFamily="2" charset="2"/>
              <a:buChar char="ü"/>
            </a:pPr>
            <a:r>
              <a:rPr lang="en-US" sz="3300" dirty="0">
                <a:solidFill>
                  <a:schemeClr val="accent5"/>
                </a:solidFill>
              </a:rPr>
              <a:t>Readiness of demanders to implement actions for which CD meant</a:t>
            </a:r>
          </a:p>
          <a:p>
            <a:pPr marL="566737" indent="-457200">
              <a:buFont typeface="Wingdings" pitchFamily="2" charset="2"/>
              <a:buChar char="ü"/>
            </a:pPr>
            <a:r>
              <a:rPr lang="en-US" sz="3300" dirty="0">
                <a:solidFill>
                  <a:schemeClr val="accent5"/>
                </a:solidFill>
              </a:rPr>
              <a:t>Other criteria may be added in consultation with stakeholders </a:t>
            </a:r>
          </a:p>
          <a:p>
            <a:pPr marL="447675" indent="-338138">
              <a:buFont typeface="Wingdings" pitchFamily="2" charset="2"/>
              <a:buChar char="ü"/>
            </a:pPr>
            <a:endParaRPr lang="en-US" sz="2800" dirty="0" smtClean="0">
              <a:solidFill>
                <a:schemeClr val="accent5"/>
              </a:solidFill>
            </a:endParaRPr>
          </a:p>
          <a:p>
            <a:pPr marL="109537" indent="0">
              <a:buNone/>
            </a:pPr>
            <a:r>
              <a:rPr lang="en-US" sz="2900" b="1" u="sng" dirty="0" smtClean="0">
                <a:solidFill>
                  <a:schemeClr val="tx2">
                    <a:lumMod val="75000"/>
                  </a:schemeClr>
                </a:solidFill>
              </a:rPr>
              <a:t>Explore partnership to share the CD load </a:t>
            </a:r>
          </a:p>
          <a:p>
            <a:pPr marL="109537" indent="0">
              <a:buNone/>
            </a:pPr>
            <a:endParaRPr lang="en-US" sz="2900" b="1" u="sng" dirty="0" smtClean="0">
              <a:solidFill>
                <a:schemeClr val="tx2">
                  <a:lumMod val="75000"/>
                </a:schemeClr>
              </a:solidFill>
            </a:endParaRPr>
          </a:p>
          <a:p>
            <a:pPr marL="566737" indent="-457200">
              <a:buFont typeface="Wingdings" pitchFamily="2" charset="2"/>
              <a:buChar char="ü"/>
            </a:pPr>
            <a:r>
              <a:rPr lang="en-US" sz="3300" dirty="0">
                <a:solidFill>
                  <a:schemeClr val="accent5"/>
                </a:solidFill>
              </a:rPr>
              <a:t>Help extend the scope and support as many countries as possible</a:t>
            </a:r>
          </a:p>
          <a:p>
            <a:pPr marL="566737" indent="-457200">
              <a:buFont typeface="Wingdings" pitchFamily="2" charset="2"/>
              <a:buChar char="ü"/>
            </a:pPr>
            <a:r>
              <a:rPr lang="en-US" sz="3300" dirty="0">
                <a:solidFill>
                  <a:schemeClr val="accent5"/>
                </a:solidFill>
              </a:rPr>
              <a:t>Joint and / or complementary activities (Dev. Agencies, technical partners) </a:t>
            </a:r>
          </a:p>
          <a:p>
            <a:pPr marL="566737" indent="-457200">
              <a:buFont typeface="Wingdings" pitchFamily="2" charset="2"/>
              <a:buChar char="ü"/>
            </a:pPr>
            <a:r>
              <a:rPr lang="en-US" sz="3300" dirty="0">
                <a:solidFill>
                  <a:schemeClr val="accent5"/>
                </a:solidFill>
              </a:rPr>
              <a:t>Call technical partners to apply SSATP’s method</a:t>
            </a:r>
          </a:p>
          <a:p>
            <a:pPr marL="566737" indent="-457200">
              <a:buFont typeface="Wingdings" pitchFamily="2" charset="2"/>
              <a:buChar char="ü"/>
            </a:pPr>
            <a:r>
              <a:rPr lang="en-US" sz="3300" dirty="0">
                <a:solidFill>
                  <a:schemeClr val="accent5"/>
                </a:solidFill>
              </a:rPr>
              <a:t>Progressive transfer activities to local and regional partners ensuring wide spread and sustainability </a:t>
            </a:r>
          </a:p>
          <a:p>
            <a:pPr marL="109537" indent="0">
              <a:buNone/>
            </a:pPr>
            <a:endParaRPr lang="en-US" dirty="0" smtClean="0">
              <a:solidFill>
                <a:schemeClr val="accent5"/>
              </a:solidFill>
            </a:endParaRPr>
          </a:p>
        </p:txBody>
      </p:sp>
      <p:sp>
        <p:nvSpPr>
          <p:cNvPr id="3" name="Title 2"/>
          <p:cNvSpPr>
            <a:spLocks noGrp="1"/>
          </p:cNvSpPr>
          <p:nvPr>
            <p:ph type="title"/>
          </p:nvPr>
        </p:nvSpPr>
        <p:spPr>
          <a:xfrm>
            <a:off x="457200" y="0"/>
            <a:ext cx="8229600" cy="1143000"/>
          </a:xfrm>
        </p:spPr>
        <p:txBody>
          <a:bodyPr/>
          <a:lstStyle/>
          <a:p>
            <a:pPr algn="ctr"/>
            <a:r>
              <a:rPr lang="en-US" dirty="0" smtClean="0"/>
              <a:t>The approach</a:t>
            </a:r>
            <a:endParaRPr lang="en-US" dirty="0"/>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4279484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686800" cy="5181600"/>
          </a:xfrm>
        </p:spPr>
        <p:txBody>
          <a:bodyPr>
            <a:normAutofit fontScale="55000" lnSpcReduction="20000"/>
          </a:bodyPr>
          <a:lstStyle/>
          <a:p>
            <a:pPr marL="109537" indent="0">
              <a:buNone/>
            </a:pPr>
            <a:r>
              <a:rPr lang="en-US" sz="2900" b="1" u="sng" dirty="0" smtClean="0">
                <a:solidFill>
                  <a:schemeClr val="tx2">
                    <a:lumMod val="75000"/>
                  </a:schemeClr>
                </a:solidFill>
              </a:rPr>
              <a:t>Identify actors</a:t>
            </a:r>
          </a:p>
          <a:p>
            <a:pPr marL="452437" indent="-342900">
              <a:spcBef>
                <a:spcPts val="1200"/>
              </a:spcBef>
              <a:buFont typeface="Wingdings" pitchFamily="2" charset="2"/>
              <a:buChar char="ü"/>
            </a:pPr>
            <a:r>
              <a:rPr lang="en-US" sz="2900" dirty="0">
                <a:solidFill>
                  <a:schemeClr val="accent5"/>
                </a:solidFill>
              </a:rPr>
              <a:t>Partial or full engagement of local expertise</a:t>
            </a:r>
          </a:p>
          <a:p>
            <a:pPr marL="452437" indent="-342900">
              <a:buFont typeface="Wingdings" pitchFamily="2" charset="2"/>
              <a:buChar char="ü"/>
            </a:pPr>
            <a:r>
              <a:rPr lang="en-US" sz="2900" dirty="0">
                <a:solidFill>
                  <a:schemeClr val="accent5"/>
                </a:solidFill>
              </a:rPr>
              <a:t>Determine level of engagement on case to case basis</a:t>
            </a:r>
          </a:p>
          <a:p>
            <a:pPr marL="452437" indent="-342900">
              <a:buFont typeface="Wingdings" pitchFamily="2" charset="2"/>
              <a:buChar char="ü"/>
            </a:pPr>
            <a:r>
              <a:rPr lang="en-US" sz="2900" dirty="0">
                <a:solidFill>
                  <a:schemeClr val="accent5"/>
                </a:solidFill>
              </a:rPr>
              <a:t>Could be any kind of actors: Policy makers, implementers, operators, NGOs, local institutions</a:t>
            </a:r>
            <a:r>
              <a:rPr lang="en-US" sz="2900" dirty="0" smtClean="0">
                <a:solidFill>
                  <a:schemeClr val="accent5"/>
                </a:solidFill>
              </a:rPr>
              <a:t>, Community-based organizations, authorities, opinion leaders</a:t>
            </a:r>
            <a:endParaRPr lang="en-US" sz="2900" dirty="0">
              <a:solidFill>
                <a:schemeClr val="accent5"/>
              </a:solidFill>
            </a:endParaRPr>
          </a:p>
          <a:p>
            <a:pPr marL="452437" indent="-342900">
              <a:buFont typeface="Wingdings" pitchFamily="2" charset="2"/>
              <a:buChar char="ü"/>
            </a:pPr>
            <a:endParaRPr lang="en-US" sz="2400" dirty="0">
              <a:solidFill>
                <a:schemeClr val="tx2">
                  <a:lumMod val="75000"/>
                </a:schemeClr>
              </a:solidFill>
            </a:endParaRPr>
          </a:p>
          <a:p>
            <a:pPr marL="109537" indent="0">
              <a:buNone/>
            </a:pPr>
            <a:r>
              <a:rPr lang="en-US" sz="2900" b="1" u="sng" dirty="0" smtClean="0">
                <a:solidFill>
                  <a:schemeClr val="tx2">
                    <a:lumMod val="75000"/>
                  </a:schemeClr>
                </a:solidFill>
              </a:rPr>
              <a:t>Assess CD needs - gaps</a:t>
            </a:r>
          </a:p>
          <a:p>
            <a:pPr marL="452437" indent="-342900">
              <a:spcBef>
                <a:spcPts val="1200"/>
              </a:spcBef>
              <a:buFont typeface="Wingdings" pitchFamily="2" charset="2"/>
              <a:buChar char="ü"/>
            </a:pPr>
            <a:r>
              <a:rPr lang="en-US" sz="2900" dirty="0" smtClean="0">
                <a:solidFill>
                  <a:schemeClr val="accent5"/>
                </a:solidFill>
              </a:rPr>
              <a:t>Gaps may refer to a variety </a:t>
            </a:r>
            <a:r>
              <a:rPr lang="en-US" sz="2900" dirty="0">
                <a:solidFill>
                  <a:schemeClr val="accent5"/>
                </a:solidFill>
              </a:rPr>
              <a:t>of critical obstacles to successful implementation</a:t>
            </a:r>
          </a:p>
          <a:p>
            <a:pPr marL="452437" indent="-342900">
              <a:buFont typeface="Wingdings" pitchFamily="2" charset="2"/>
              <a:buChar char="ü"/>
            </a:pPr>
            <a:r>
              <a:rPr lang="en-US" sz="2900" dirty="0" smtClean="0">
                <a:solidFill>
                  <a:schemeClr val="accent5"/>
                </a:solidFill>
              </a:rPr>
              <a:t>Not limited to individual </a:t>
            </a:r>
            <a:r>
              <a:rPr lang="en-US" sz="2900" dirty="0">
                <a:solidFill>
                  <a:schemeClr val="accent5"/>
                </a:solidFill>
              </a:rPr>
              <a:t>strengths and weaknesses- lack of professional skills</a:t>
            </a:r>
          </a:p>
          <a:p>
            <a:pPr marL="452437" indent="-342900">
              <a:buFont typeface="Wingdings" pitchFamily="2" charset="2"/>
              <a:buChar char="ü"/>
            </a:pPr>
            <a:r>
              <a:rPr lang="en-US" sz="2900" dirty="0">
                <a:solidFill>
                  <a:schemeClr val="accent5"/>
                </a:solidFill>
              </a:rPr>
              <a:t>But also </a:t>
            </a:r>
            <a:r>
              <a:rPr lang="en-US" sz="2900" dirty="0" smtClean="0">
                <a:solidFill>
                  <a:schemeClr val="accent5"/>
                </a:solidFill>
              </a:rPr>
              <a:t>cover critical </a:t>
            </a:r>
            <a:r>
              <a:rPr lang="en-US" sz="2900" dirty="0">
                <a:solidFill>
                  <a:schemeClr val="accent5"/>
                </a:solidFill>
              </a:rPr>
              <a:t>elements of institutional environment within which they operate – adversary affect performance</a:t>
            </a:r>
          </a:p>
          <a:p>
            <a:pPr marL="452437" indent="-342900">
              <a:buFont typeface="Wingdings" pitchFamily="2" charset="2"/>
              <a:buChar char="ü"/>
            </a:pPr>
            <a:r>
              <a:rPr lang="en-US" sz="2900" dirty="0">
                <a:solidFill>
                  <a:schemeClr val="accent5"/>
                </a:solidFill>
              </a:rPr>
              <a:t>Institutions may refer to rules, procedures and practices that either provide incentives for action or produce constraints preventing actions</a:t>
            </a:r>
          </a:p>
          <a:p>
            <a:pPr marL="109537" indent="0">
              <a:buNone/>
            </a:pPr>
            <a:endParaRPr lang="en-US" sz="2900" b="1" u="sng" dirty="0">
              <a:solidFill>
                <a:schemeClr val="tx2">
                  <a:lumMod val="75000"/>
                </a:schemeClr>
              </a:solidFill>
            </a:endParaRPr>
          </a:p>
          <a:p>
            <a:pPr marL="109537" indent="0">
              <a:buNone/>
            </a:pPr>
            <a:r>
              <a:rPr lang="en-US" sz="2900" b="1" u="sng" dirty="0" smtClean="0">
                <a:solidFill>
                  <a:schemeClr val="tx2">
                    <a:lumMod val="75000"/>
                  </a:schemeClr>
                </a:solidFill>
              </a:rPr>
              <a:t>Identify remedial action plan</a:t>
            </a:r>
          </a:p>
          <a:p>
            <a:pPr marL="452437" indent="-342900">
              <a:spcBef>
                <a:spcPts val="1200"/>
              </a:spcBef>
              <a:buFont typeface="Wingdings" pitchFamily="2" charset="2"/>
              <a:buChar char="ü"/>
            </a:pPr>
            <a:r>
              <a:rPr lang="en-US" sz="2900" dirty="0">
                <a:solidFill>
                  <a:schemeClr val="accent5"/>
                </a:solidFill>
              </a:rPr>
              <a:t>Concerned actors discuss and propose best possible solutions to their capacity weaknesses</a:t>
            </a:r>
          </a:p>
          <a:p>
            <a:pPr marL="452437" indent="-342900">
              <a:buFont typeface="Wingdings" pitchFamily="2" charset="2"/>
              <a:buChar char="ü"/>
            </a:pPr>
            <a:r>
              <a:rPr lang="en-US" sz="2900" dirty="0">
                <a:solidFill>
                  <a:schemeClr val="accent5"/>
                </a:solidFill>
              </a:rPr>
              <a:t>They know better than any one else the way of improving frameworks and </a:t>
            </a:r>
            <a:r>
              <a:rPr lang="en-US" sz="2900" dirty="0" smtClean="0">
                <a:solidFill>
                  <a:schemeClr val="accent5"/>
                </a:solidFill>
              </a:rPr>
              <a:t>promoting solutions</a:t>
            </a:r>
            <a:endParaRPr lang="en-US" sz="2900" dirty="0">
              <a:solidFill>
                <a:schemeClr val="accent5"/>
              </a:solidFill>
            </a:endParaRPr>
          </a:p>
          <a:p>
            <a:pPr marL="452437" indent="-342900">
              <a:buFont typeface="Wingdings" pitchFamily="2" charset="2"/>
              <a:buChar char="ü"/>
            </a:pPr>
            <a:r>
              <a:rPr lang="en-US" sz="2900" dirty="0">
                <a:solidFill>
                  <a:schemeClr val="accent5"/>
                </a:solidFill>
              </a:rPr>
              <a:t>They can identify the exact content of workshops, training, </a:t>
            </a:r>
            <a:r>
              <a:rPr lang="en-US" sz="2900" dirty="0" smtClean="0">
                <a:solidFill>
                  <a:schemeClr val="accent5"/>
                </a:solidFill>
              </a:rPr>
              <a:t>… </a:t>
            </a:r>
            <a:endParaRPr lang="en-US" sz="2900" dirty="0">
              <a:solidFill>
                <a:schemeClr val="accent5"/>
              </a:solidFill>
            </a:endParaRPr>
          </a:p>
          <a:p>
            <a:pPr marL="109537" indent="0">
              <a:buNone/>
            </a:pPr>
            <a:endParaRPr lang="en-US" sz="2900" b="1" u="sng" dirty="0">
              <a:solidFill>
                <a:schemeClr val="tx2">
                  <a:lumMod val="75000"/>
                </a:schemeClr>
              </a:solidFill>
            </a:endParaRPr>
          </a:p>
          <a:p>
            <a:endParaRPr lang="en-US" dirty="0"/>
          </a:p>
        </p:txBody>
      </p:sp>
      <p:sp>
        <p:nvSpPr>
          <p:cNvPr id="3" name="Title 2"/>
          <p:cNvSpPr>
            <a:spLocks noGrp="1"/>
          </p:cNvSpPr>
          <p:nvPr>
            <p:ph type="title"/>
          </p:nvPr>
        </p:nvSpPr>
        <p:spPr>
          <a:xfrm>
            <a:off x="457200" y="-76200"/>
            <a:ext cx="8229600" cy="1143000"/>
          </a:xfrm>
        </p:spPr>
        <p:txBody>
          <a:bodyPr/>
          <a:lstStyle/>
          <a:p>
            <a:pPr algn="ctr"/>
            <a:r>
              <a:rPr lang="en-US" dirty="0" smtClean="0"/>
              <a:t>The approach (2)</a:t>
            </a:r>
            <a:endParaRPr lang="en-US" dirty="0"/>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3765125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458200" cy="5181600"/>
          </a:xfrm>
        </p:spPr>
        <p:txBody>
          <a:bodyPr>
            <a:normAutofit fontScale="77500" lnSpcReduction="20000"/>
          </a:bodyPr>
          <a:lstStyle/>
          <a:p>
            <a:pPr marL="109537" indent="0">
              <a:buNone/>
            </a:pPr>
            <a:r>
              <a:rPr lang="en-US" sz="2900" b="1" u="sng" dirty="0" smtClean="0">
                <a:solidFill>
                  <a:schemeClr val="tx2">
                    <a:lumMod val="75000"/>
                  </a:schemeClr>
                </a:solidFill>
              </a:rPr>
              <a:t>Identify possible capacity builders and training facilitators</a:t>
            </a:r>
          </a:p>
          <a:p>
            <a:pPr marL="452437" indent="-342900">
              <a:spcBef>
                <a:spcPts val="1200"/>
              </a:spcBef>
              <a:buFont typeface="Wingdings" pitchFamily="2" charset="2"/>
              <a:buChar char="ü"/>
            </a:pPr>
            <a:r>
              <a:rPr lang="en-US" sz="2900" dirty="0">
                <a:solidFill>
                  <a:schemeClr val="accent5"/>
                </a:solidFill>
              </a:rPr>
              <a:t>With the involvement of development actors playing an important </a:t>
            </a:r>
            <a:r>
              <a:rPr lang="en-US" sz="2900" dirty="0" smtClean="0">
                <a:solidFill>
                  <a:schemeClr val="accent5"/>
                </a:solidFill>
              </a:rPr>
              <a:t>role</a:t>
            </a:r>
          </a:p>
          <a:p>
            <a:pPr marL="452437" indent="-342900">
              <a:spcBef>
                <a:spcPts val="0"/>
              </a:spcBef>
              <a:buFont typeface="Wingdings" pitchFamily="2" charset="2"/>
              <a:buChar char="ü"/>
            </a:pPr>
            <a:r>
              <a:rPr lang="en-US" sz="2900" dirty="0" smtClean="0">
                <a:solidFill>
                  <a:schemeClr val="accent5"/>
                </a:solidFill>
              </a:rPr>
              <a:t>Facilitators’ role particularly important when actors involved form a heterogeneous group</a:t>
            </a:r>
          </a:p>
          <a:p>
            <a:pPr marL="452437" indent="-342900">
              <a:spcBef>
                <a:spcPts val="0"/>
              </a:spcBef>
              <a:buFont typeface="Wingdings" pitchFamily="2" charset="2"/>
              <a:buChar char="ü"/>
            </a:pPr>
            <a:r>
              <a:rPr lang="en-US" sz="2900" dirty="0" smtClean="0">
                <a:solidFill>
                  <a:schemeClr val="accent5"/>
                </a:solidFill>
              </a:rPr>
              <a:t>Facilitators should be selected locally for their familiarity with the actors   </a:t>
            </a:r>
          </a:p>
          <a:p>
            <a:pPr marL="452437" indent="-342900">
              <a:buFont typeface="Wingdings" pitchFamily="2" charset="2"/>
              <a:buChar char="ü"/>
            </a:pPr>
            <a:endParaRPr lang="en-US" sz="2400" dirty="0">
              <a:solidFill>
                <a:schemeClr val="tx2">
                  <a:lumMod val="75000"/>
                </a:schemeClr>
              </a:solidFill>
            </a:endParaRPr>
          </a:p>
          <a:p>
            <a:pPr marL="109537" indent="0">
              <a:buNone/>
            </a:pPr>
            <a:r>
              <a:rPr lang="en-US" sz="2900" b="1" u="sng" dirty="0" smtClean="0">
                <a:solidFill>
                  <a:schemeClr val="tx2">
                    <a:lumMod val="75000"/>
                  </a:schemeClr>
                </a:solidFill>
              </a:rPr>
              <a:t>Benchmarks and evaluation results in a qualitative way</a:t>
            </a:r>
          </a:p>
          <a:p>
            <a:pPr marL="452437" indent="-342900">
              <a:spcBef>
                <a:spcPts val="1200"/>
              </a:spcBef>
              <a:buFont typeface="Wingdings" pitchFamily="2" charset="2"/>
              <a:buChar char="ü"/>
            </a:pPr>
            <a:r>
              <a:rPr lang="en-US" sz="2900" dirty="0" smtClean="0">
                <a:solidFill>
                  <a:schemeClr val="accent5"/>
                </a:solidFill>
              </a:rPr>
              <a:t>Well identified ahead of the start </a:t>
            </a:r>
          </a:p>
          <a:p>
            <a:pPr marL="452437" indent="-342900">
              <a:spcBef>
                <a:spcPts val="0"/>
              </a:spcBef>
              <a:buFont typeface="Wingdings" pitchFamily="2" charset="2"/>
              <a:buChar char="ü"/>
            </a:pPr>
            <a:r>
              <a:rPr lang="en-US" sz="2900" dirty="0" smtClean="0">
                <a:solidFill>
                  <a:schemeClr val="accent5"/>
                </a:solidFill>
              </a:rPr>
              <a:t>Indicate which and how the outcomes and impact will be measured</a:t>
            </a:r>
          </a:p>
          <a:p>
            <a:pPr marL="273050" indent="0">
              <a:spcBef>
                <a:spcPts val="1200"/>
              </a:spcBef>
              <a:buNone/>
            </a:pPr>
            <a:endParaRPr lang="en-US" sz="3200" b="1" u="sng" dirty="0" smtClean="0"/>
          </a:p>
          <a:p>
            <a:pPr marL="273050" indent="0">
              <a:spcBef>
                <a:spcPts val="1200"/>
              </a:spcBef>
              <a:buNone/>
            </a:pPr>
            <a:r>
              <a:rPr lang="en-US" sz="3200" b="1" u="sng" dirty="0" smtClean="0"/>
              <a:t>Main questions:</a:t>
            </a:r>
            <a:r>
              <a:rPr lang="en-US" sz="3200" b="1" dirty="0" smtClean="0"/>
              <a:t>  </a:t>
            </a:r>
            <a:r>
              <a:rPr lang="en-US" sz="3100" b="1" dirty="0" smtClean="0">
                <a:solidFill>
                  <a:schemeClr val="accent5"/>
                </a:solidFill>
              </a:rPr>
              <a:t>What to measure? How? By whom?</a:t>
            </a:r>
          </a:p>
          <a:p>
            <a:pPr marL="109537" indent="0">
              <a:buNone/>
            </a:pPr>
            <a:endParaRPr lang="en-US" sz="3800" b="1" u="sng" dirty="0" smtClean="0">
              <a:solidFill>
                <a:schemeClr val="tx2">
                  <a:lumMod val="75000"/>
                </a:schemeClr>
              </a:solidFill>
            </a:endParaRPr>
          </a:p>
          <a:p>
            <a:endParaRPr lang="en-US" dirty="0"/>
          </a:p>
        </p:txBody>
      </p:sp>
      <p:sp>
        <p:nvSpPr>
          <p:cNvPr id="3" name="Title 2"/>
          <p:cNvSpPr>
            <a:spLocks noGrp="1"/>
          </p:cNvSpPr>
          <p:nvPr>
            <p:ph type="title"/>
          </p:nvPr>
        </p:nvSpPr>
        <p:spPr>
          <a:xfrm>
            <a:off x="457200" y="-76200"/>
            <a:ext cx="8229600" cy="1143000"/>
          </a:xfrm>
        </p:spPr>
        <p:txBody>
          <a:bodyPr/>
          <a:lstStyle/>
          <a:p>
            <a:pPr algn="ctr"/>
            <a:r>
              <a:rPr lang="en-US" dirty="0" smtClean="0"/>
              <a:t>The approach (3)</a:t>
            </a:r>
            <a:endParaRPr lang="en-US" dirty="0"/>
          </a:p>
        </p:txBody>
      </p:sp>
      <p:pic>
        <p:nvPicPr>
          <p:cNvPr id="4"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928728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945</Words>
  <Application>Microsoft Office PowerPoint</Application>
  <PresentationFormat>On-screen Show (4:3)</PresentationFormat>
  <Paragraphs>141</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vt:lpstr>
      <vt:lpstr>Capacity Development Strategy</vt:lpstr>
      <vt:lpstr>Bridge the capacity gap</vt:lpstr>
      <vt:lpstr>Bridge the capacity gap</vt:lpstr>
      <vt:lpstr>Mission, Objective and Vision</vt:lpstr>
      <vt:lpstr>Capacity Development Strategy</vt:lpstr>
      <vt:lpstr>The approach</vt:lpstr>
      <vt:lpstr>The approach (2)</vt:lpstr>
      <vt:lpstr>The approach (3)</vt:lpstr>
      <vt:lpstr>Variety of actions</vt:lpstr>
      <vt:lpstr>Strategic options requiring guidance</vt:lpstr>
      <vt:lpstr>Implementation Agenda</vt:lpstr>
      <vt:lpstr>Connecting Africa</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Guy</dc:creator>
  <cp:lastModifiedBy>Monique S. Desthuis-Francis</cp:lastModifiedBy>
  <cp:revision>96</cp:revision>
  <dcterms:created xsi:type="dcterms:W3CDTF">2012-11-20T22:02:46Z</dcterms:created>
  <dcterms:modified xsi:type="dcterms:W3CDTF">2013-02-11T19:20:52Z</dcterms:modified>
</cp:coreProperties>
</file>